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1" r:id="rId1"/>
  </p:sldMasterIdLst>
  <p:notesMasterIdLst>
    <p:notesMasterId r:id="rId51"/>
  </p:notesMasterIdLst>
  <p:sldIdLst>
    <p:sldId id="256" r:id="rId2"/>
    <p:sldId id="258" r:id="rId3"/>
    <p:sldId id="265" r:id="rId4"/>
    <p:sldId id="259" r:id="rId5"/>
    <p:sldId id="273" r:id="rId6"/>
    <p:sldId id="269" r:id="rId7"/>
    <p:sldId id="268" r:id="rId8"/>
    <p:sldId id="260" r:id="rId9"/>
    <p:sldId id="266" r:id="rId10"/>
    <p:sldId id="267" r:id="rId11"/>
    <p:sldId id="261" r:id="rId12"/>
    <p:sldId id="270" r:id="rId13"/>
    <p:sldId id="271" r:id="rId14"/>
    <p:sldId id="272" r:id="rId15"/>
    <p:sldId id="288" r:id="rId16"/>
    <p:sldId id="291" r:id="rId17"/>
    <p:sldId id="289" r:id="rId18"/>
    <p:sldId id="294" r:id="rId19"/>
    <p:sldId id="290" r:id="rId20"/>
    <p:sldId id="292" r:id="rId21"/>
    <p:sldId id="293" r:id="rId22"/>
    <p:sldId id="274" r:id="rId23"/>
    <p:sldId id="262" r:id="rId24"/>
    <p:sldId id="275" r:id="rId25"/>
    <p:sldId id="281" r:id="rId26"/>
    <p:sldId id="283" r:id="rId27"/>
    <p:sldId id="297" r:id="rId28"/>
    <p:sldId id="282" r:id="rId29"/>
    <p:sldId id="276" r:id="rId30"/>
    <p:sldId id="285" r:id="rId31"/>
    <p:sldId id="286" r:id="rId32"/>
    <p:sldId id="287" r:id="rId33"/>
    <p:sldId id="299" r:id="rId34"/>
    <p:sldId id="298" r:id="rId35"/>
    <p:sldId id="300" r:id="rId36"/>
    <p:sldId id="277" r:id="rId37"/>
    <p:sldId id="278" r:id="rId38"/>
    <p:sldId id="280" r:id="rId39"/>
    <p:sldId id="301" r:id="rId40"/>
    <p:sldId id="302" r:id="rId41"/>
    <p:sldId id="303" r:id="rId42"/>
    <p:sldId id="304" r:id="rId43"/>
    <p:sldId id="305" r:id="rId44"/>
    <p:sldId id="306" r:id="rId45"/>
    <p:sldId id="307" r:id="rId46"/>
    <p:sldId id="308" r:id="rId47"/>
    <p:sldId id="264" r:id="rId48"/>
    <p:sldId id="263" r:id="rId49"/>
    <p:sldId id="25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8765B-6480-4C97-9087-809CF1FB66D9}" v="1" dt="2021-07-17T17:01:38.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snapToObjects="1">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0AA1E-5207-AF4F-87FC-26B5E0115B62}" type="datetimeFigureOut">
              <a:rPr lang="en-US" smtClean="0"/>
              <a:pPr/>
              <a:t>7/20/2021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A9540-2F8B-3B44-B525-982FA681D1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F3AB25-CB66-564E-A857-FCA16F30ACB5}" type="slidenum">
              <a:rPr lang="en-US"/>
              <a:pPr/>
              <a:t>35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t>Europe showing barbarian migrations in the 4</a:t>
            </a:r>
            <a:r>
              <a:rPr lang="en-US" baseline="30000"/>
              <a:t>th</a:t>
            </a:r>
            <a:r>
              <a:rPr lang="en-US"/>
              <a:t> and 5</a:t>
            </a:r>
            <a:r>
              <a:rPr lang="en-US" baseline="30000"/>
              <a:t>th</a:t>
            </a:r>
            <a:r>
              <a:rPr lang="en-US"/>
              <a:t> centuries.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59A9833-CE12-0541-BE43-0FEE9F0A019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F85F5-FB5E-4F79-A561-97039C58DE01}"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9A9833-CE12-0541-BE43-0FEE9F0A0194}" type="datetimeFigureOut">
              <a:rPr lang="en-US" smtClean="0"/>
              <a:pPr/>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1B3FB-86A8-2248-8336-5087A8F07D1D}"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59A9833-CE12-0541-BE43-0FEE9F0A019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1B3FB-86A8-2248-8336-5087A8F07D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59A9833-CE12-0541-BE43-0FEE9F0A019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1B3FB-86A8-2248-8336-5087A8F07D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59A9833-CE12-0541-BE43-0FEE9F0A019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1B3FB-86A8-2248-8336-5087A8F07D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59A9833-CE12-0541-BE43-0FEE9F0A019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1B3FB-86A8-2248-8336-5087A8F07D1D}"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A9833-CE12-0541-BE43-0FEE9F0A0194}" type="datetimeFigureOut">
              <a:rPr lang="en-US" smtClean="0"/>
              <a:pPr/>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59A9833-CE12-0541-BE43-0FEE9F0A0194}" type="datetimeFigureOut">
              <a:rPr lang="en-US" smtClean="0"/>
              <a:pPr/>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1B3FB-86A8-2248-8336-5087A8F07D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59A9833-CE12-0541-BE43-0FEE9F0A0194}" type="datetimeFigureOut">
              <a:rPr lang="en-US" smtClean="0"/>
              <a:pPr/>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1B3FB-86A8-2248-8336-5087A8F07D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59A9833-CE12-0541-BE43-0FEE9F0A0194}" type="datetimeFigureOut">
              <a:rPr lang="en-US" smtClean="0"/>
              <a:pPr/>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1B3FB-86A8-2248-8336-5087A8F07D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A9833-CE12-0541-BE43-0FEE9F0A0194}" type="datetimeFigureOut">
              <a:rPr lang="en-US" smtClean="0"/>
              <a:pPr/>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1B3FB-86A8-2248-8336-5087A8F07D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9A9833-CE12-0541-BE43-0FEE9F0A0194}" type="datetimeFigureOut">
              <a:rPr lang="en-US" smtClean="0"/>
              <a:pPr/>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59A9833-CE12-0541-BE43-0FEE9F0A0194}" type="datetimeFigureOut">
              <a:rPr lang="en-US" smtClean="0"/>
              <a:pPr/>
              <a:t>7/20/2021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3D1B3FB-86A8-2248-8336-5087A8F07D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EZ8iMwA11T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By W. E. B. DuBois</a:t>
            </a:r>
          </a:p>
        </p:txBody>
      </p:sp>
      <p:sp>
        <p:nvSpPr>
          <p:cNvPr id="4" name="TextBox 3"/>
          <p:cNvSpPr txBox="1"/>
          <p:nvPr/>
        </p:nvSpPr>
        <p:spPr>
          <a:xfrm>
            <a:off x="1322921" y="5110032"/>
            <a:ext cx="6498159" cy="948569"/>
          </a:xfrm>
          <a:prstGeom prst="rect">
            <a:avLst/>
          </a:prstGeom>
          <a:noFill/>
        </p:spPr>
        <p:txBody>
          <a:bodyPr wrap="square" rtlCol="0">
            <a:spAutoFit/>
          </a:bodyPr>
          <a:lstStyle/>
          <a:p>
            <a:endParaRPr lang="en-US" dirty="0"/>
          </a:p>
        </p:txBody>
      </p:sp>
      <p:sp>
        <p:nvSpPr>
          <p:cNvPr id="7" name="Title 6"/>
          <p:cNvSpPr>
            <a:spLocks noGrp="1"/>
          </p:cNvSpPr>
          <p:nvPr>
            <p:ph type="ctrTitle"/>
          </p:nvPr>
        </p:nvSpPr>
        <p:spPr/>
        <p:txBody>
          <a:bodyPr/>
          <a:lstStyle/>
          <a:p>
            <a:r>
              <a:rPr lang="en-US" dirty="0"/>
              <a:t>The World and Africa</a:t>
            </a:r>
          </a:p>
        </p:txBody>
      </p:sp>
      <p:sp>
        <p:nvSpPr>
          <p:cNvPr id="8" name="TextBox 7"/>
          <p:cNvSpPr txBox="1"/>
          <p:nvPr/>
        </p:nvSpPr>
        <p:spPr>
          <a:xfrm>
            <a:off x="2876505" y="5110032"/>
            <a:ext cx="3901767" cy="369332"/>
          </a:xfrm>
          <a:prstGeom prst="rect">
            <a:avLst/>
          </a:prstGeom>
          <a:noFill/>
        </p:spPr>
        <p:txBody>
          <a:bodyPr wrap="none" rtlCol="0">
            <a:spAutoFit/>
          </a:bodyPr>
          <a:lstStyle/>
          <a:p>
            <a:r>
              <a:rPr lang="en-US" dirty="0"/>
              <a:t>Notes by Dr. Cynthia Lucas Hewitt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Degradation of Labor</a:t>
            </a:r>
            <a:endParaRPr lang="en-US" dirty="0"/>
          </a:p>
        </p:txBody>
      </p:sp>
      <p:sp>
        <p:nvSpPr>
          <p:cNvPr id="3" name="Content Placeholder 2"/>
          <p:cNvSpPr>
            <a:spLocks noGrp="1"/>
          </p:cNvSpPr>
          <p:nvPr>
            <p:ph idx="1"/>
          </p:nvPr>
        </p:nvSpPr>
        <p:spPr>
          <a:xfrm>
            <a:off x="4942082" y="368300"/>
            <a:ext cx="3641222" cy="5575300"/>
          </a:xfrm>
        </p:spPr>
        <p:txBody>
          <a:bodyPr/>
          <a:lstStyle/>
          <a:p>
            <a:endParaRPr lang="en-US" dirty="0"/>
          </a:p>
        </p:txBody>
      </p:sp>
      <p:sp>
        <p:nvSpPr>
          <p:cNvPr id="4" name="Text Placeholder 3"/>
          <p:cNvSpPr>
            <a:spLocks noGrp="1"/>
          </p:cNvSpPr>
          <p:nvPr>
            <p:ph type="body" sz="half" idx="2"/>
          </p:nvPr>
        </p:nvSpPr>
        <p:spPr>
          <a:xfrm>
            <a:off x="533398" y="1787856"/>
            <a:ext cx="4209425" cy="3720152"/>
          </a:xfrm>
        </p:spPr>
        <p:txBody>
          <a:bodyPr>
            <a:normAutofit fontScale="92500"/>
          </a:bodyPr>
          <a:lstStyle/>
          <a:p>
            <a:pPr algn="l"/>
            <a:endParaRPr lang="en-US" sz="2800" dirty="0"/>
          </a:p>
          <a:p>
            <a:pPr algn="l"/>
            <a:r>
              <a:rPr lang="en-US" sz="2800" dirty="0"/>
              <a:t>DuBois points out that there have to be </a:t>
            </a:r>
            <a:r>
              <a:rPr lang="en-US" sz="2800" b="1" dirty="0"/>
              <a:t>ideological justifications</a:t>
            </a:r>
            <a:r>
              <a:rPr lang="en-US" sz="2800" dirty="0"/>
              <a:t> or </a:t>
            </a:r>
            <a:r>
              <a:rPr lang="en-US" sz="2800" b="1" dirty="0" err="1"/>
              <a:t>legitimations</a:t>
            </a:r>
            <a:r>
              <a:rPr lang="en-US" sz="2800" dirty="0"/>
              <a:t> for the suffering imposed on working people in society.</a:t>
            </a:r>
          </a:p>
          <a:p>
            <a:pPr algn="l"/>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Dialectic of Wealth </a:t>
            </a:r>
            <a:br>
              <a:rPr lang="en-US" b="1" dirty="0"/>
            </a:br>
            <a:r>
              <a:rPr lang="en-US" sz="3200" b="1" dirty="0"/>
              <a:t>– Global Capitalism, Global War</a:t>
            </a:r>
          </a:p>
        </p:txBody>
      </p:sp>
      <p:sp>
        <p:nvSpPr>
          <p:cNvPr id="3" name="Content Placeholder 2"/>
          <p:cNvSpPr>
            <a:spLocks noGrp="1"/>
          </p:cNvSpPr>
          <p:nvPr>
            <p:ph idx="1"/>
          </p:nvPr>
        </p:nvSpPr>
        <p:spPr/>
        <p:txBody>
          <a:bodyPr>
            <a:normAutofit fontScale="85000" lnSpcReduction="20000"/>
          </a:bodyPr>
          <a:lstStyle/>
          <a:p>
            <a:r>
              <a:rPr lang="en-US" dirty="0"/>
              <a:t>DuBois is writing at a time – 1947 – when the meaning of </a:t>
            </a:r>
            <a:r>
              <a:rPr lang="en-US" b="1" dirty="0"/>
              <a:t>imperialism</a:t>
            </a:r>
            <a:r>
              <a:rPr lang="en-US" dirty="0"/>
              <a:t> is under debate in America and Europe.</a:t>
            </a:r>
          </a:p>
          <a:p>
            <a:r>
              <a:rPr lang="en-US" dirty="0"/>
              <a:t>In 1917 Vladimir </a:t>
            </a:r>
            <a:r>
              <a:rPr lang="en-US" dirty="0" err="1"/>
              <a:t>Illich</a:t>
            </a:r>
            <a:r>
              <a:rPr lang="en-US" dirty="0"/>
              <a:t> Lenin published, </a:t>
            </a:r>
            <a:r>
              <a:rPr lang="en-US" i="1" dirty="0"/>
              <a:t>Imperialism, the Highest Stage of Capitalism</a:t>
            </a:r>
            <a:r>
              <a:rPr lang="en-US" dirty="0"/>
              <a:t>, an excellent analysis of how the rapid </a:t>
            </a:r>
            <a:r>
              <a:rPr lang="en-US" dirty="0" err="1"/>
              <a:t>marketization</a:t>
            </a:r>
            <a:r>
              <a:rPr lang="en-US" dirty="0"/>
              <a:t> of human consumption created so much profit or </a:t>
            </a:r>
            <a:r>
              <a:rPr lang="en-US" b="1" dirty="0"/>
              <a:t>capital,</a:t>
            </a:r>
            <a:r>
              <a:rPr lang="en-US" dirty="0"/>
              <a:t> that could not be reinvested easily in Europe and America, and so it flowed to the </a:t>
            </a:r>
            <a:r>
              <a:rPr lang="en-US" b="1" dirty="0"/>
              <a:t>periphery</a:t>
            </a:r>
            <a:r>
              <a:rPr lang="en-US" dirty="0"/>
              <a:t> where people were organized to produce as part of the capitalist system. Capitalism was not just European, and the periphery was not just peasants. </a:t>
            </a:r>
          </a:p>
          <a:p>
            <a:r>
              <a:rPr lang="en-US" dirty="0"/>
              <a:t>It was not until the United Nations Latin American Economic Development Commission articulated </a:t>
            </a:r>
            <a:r>
              <a:rPr lang="en-US" i="1" dirty="0" err="1"/>
              <a:t>dependista</a:t>
            </a:r>
            <a:r>
              <a:rPr lang="en-US" dirty="0"/>
              <a:t> – dependency theory – that clarity was achieved that people laboring both outside and inside industrial societies were involved in the same system of exploitation.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08" y="107576"/>
            <a:ext cx="8721321" cy="1336956"/>
          </a:xfrm>
        </p:spPr>
        <p:txBody>
          <a:bodyPr/>
          <a:lstStyle/>
          <a:p>
            <a:r>
              <a:rPr lang="en-US" dirty="0"/>
              <a:t>WW I and WW II </a:t>
            </a:r>
            <a:br>
              <a:rPr lang="en-US" dirty="0"/>
            </a:br>
            <a:r>
              <a:rPr lang="en-US" sz="3200" dirty="0"/>
              <a:t>Fought Over Domination of the Little People</a:t>
            </a:r>
            <a:endParaRPr lang="en-US" dirty="0"/>
          </a:p>
        </p:txBody>
      </p:sp>
      <p:sp>
        <p:nvSpPr>
          <p:cNvPr id="3" name="Content Placeholder 2"/>
          <p:cNvSpPr>
            <a:spLocks noGrp="1"/>
          </p:cNvSpPr>
          <p:nvPr>
            <p:ph idx="1"/>
          </p:nvPr>
        </p:nvSpPr>
        <p:spPr/>
        <p:txBody>
          <a:bodyPr>
            <a:normAutofit/>
          </a:bodyPr>
          <a:lstStyle/>
          <a:p>
            <a:pPr>
              <a:buNone/>
            </a:pPr>
            <a:r>
              <a:rPr lang="en-US" sz="2800" dirty="0">
                <a:latin typeface="American Typewriter"/>
                <a:cs typeface="American Typewriter"/>
              </a:rPr>
              <a:t>In WW I, Germans demanded “ ‘a place in the sun’, a right to extract from colonial and </a:t>
            </a:r>
            <a:r>
              <a:rPr lang="en-US" sz="2800" dirty="0" err="1">
                <a:latin typeface="American Typewriter"/>
                <a:cs typeface="American Typewriter"/>
              </a:rPr>
              <a:t>semicolonial</a:t>
            </a:r>
            <a:r>
              <a:rPr lang="en-US" sz="2800" dirty="0">
                <a:latin typeface="American Typewriter"/>
                <a:cs typeface="American Typewriter"/>
              </a:rPr>
              <a:t> areas a share of the wealth which was going to Britain. When Germany invaded Belgium… it must be remembered that by that same token Germany was invading the Belgium Congo and laying claim to the ownership of Central Africa.”  </a:t>
            </a:r>
            <a:r>
              <a:rPr lang="en-US" sz="2800" dirty="0" err="1">
                <a:latin typeface="American Typewriter"/>
                <a:cs typeface="American Typewriter"/>
              </a:rPr>
              <a:t>p</a:t>
            </a:r>
            <a:r>
              <a:rPr lang="en-US" sz="2800" dirty="0">
                <a:latin typeface="American Typewriter"/>
                <a:cs typeface="American Typewriter"/>
              </a:rPr>
              <a:t>. 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 Peoples” Resource Wars</a:t>
            </a:r>
          </a:p>
        </p:txBody>
      </p:sp>
      <p:sp>
        <p:nvSpPr>
          <p:cNvPr id="3" name="Content Placeholder 2"/>
          <p:cNvSpPr>
            <a:spLocks noGrp="1"/>
          </p:cNvSpPr>
          <p:nvPr>
            <p:ph idx="1"/>
          </p:nvPr>
        </p:nvSpPr>
        <p:spPr/>
        <p:txBody>
          <a:bodyPr/>
          <a:lstStyle/>
          <a:p>
            <a:r>
              <a:rPr lang="en-US" dirty="0"/>
              <a:t>“</a:t>
            </a:r>
            <a:r>
              <a:rPr lang="en-US" sz="2800" dirty="0">
                <a:latin typeface="American Typewriter"/>
                <a:cs typeface="American Typewriter"/>
              </a:rPr>
              <a:t>World War I then was a war over spheres of influence in Asia and colonies in Africa, and in that war, curiously enough, both Asia and Africa were called upon to support Europe. 100,000 West Africans turned into shock troops. Organized by </a:t>
            </a:r>
            <a:r>
              <a:rPr lang="en-US" sz="2800" dirty="0" err="1">
                <a:latin typeface="American Typewriter"/>
                <a:cs typeface="American Typewriter"/>
              </a:rPr>
              <a:t>Blaise</a:t>
            </a:r>
            <a:r>
              <a:rPr lang="en-US" sz="2800" dirty="0">
                <a:latin typeface="American Typewriter"/>
                <a:cs typeface="American Typewriter"/>
              </a:rPr>
              <a:t> </a:t>
            </a:r>
            <a:r>
              <a:rPr lang="en-US" sz="2800" dirty="0" err="1">
                <a:latin typeface="American Typewriter"/>
                <a:cs typeface="American Typewriter"/>
              </a:rPr>
              <a:t>Diagne</a:t>
            </a:r>
            <a:r>
              <a:rPr lang="en-US" sz="2800" dirty="0">
                <a:latin typeface="American Typewriter"/>
                <a:cs typeface="American Typewriter"/>
              </a:rPr>
              <a:t>. This is an example of behavior known as </a:t>
            </a:r>
            <a:r>
              <a:rPr lang="en-US" sz="2800" b="1" i="1" dirty="0">
                <a:solidFill>
                  <a:srgbClr val="595959"/>
                </a:solidFill>
                <a:latin typeface="American Typewriter"/>
                <a:cs typeface="American Typewriter"/>
              </a:rPr>
              <a:t>comprador</a:t>
            </a:r>
            <a:r>
              <a:rPr lang="en-US" sz="2800" dirty="0">
                <a:solidFill>
                  <a:srgbClr val="595959"/>
                </a:solidFill>
                <a:latin typeface="American Typewriter"/>
                <a:cs typeface="American Typewriter"/>
              </a:rPr>
              <a:t>. The capitalists rely on African comprador “leaders.”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Resource Wars and Africa</a:t>
            </a:r>
          </a:p>
        </p:txBody>
      </p:sp>
      <p:sp>
        <p:nvSpPr>
          <p:cNvPr id="3" name="Content Placeholder 2"/>
          <p:cNvSpPr>
            <a:spLocks noGrp="1"/>
          </p:cNvSpPr>
          <p:nvPr>
            <p:ph idx="1"/>
          </p:nvPr>
        </p:nvSpPr>
        <p:spPr/>
        <p:txBody>
          <a:bodyPr>
            <a:normAutofit fontScale="92500" lnSpcReduction="20000"/>
          </a:bodyPr>
          <a:lstStyle/>
          <a:p>
            <a:pPr>
              <a:buNone/>
            </a:pPr>
            <a:r>
              <a:rPr lang="en-US" dirty="0"/>
              <a:t>Today’s Resources Wars are fought sometimes with U.S. troops, but often with U.S. arms, funding and propaganda. In Real </a:t>
            </a:r>
            <a:r>
              <a:rPr lang="en-US" dirty="0" err="1"/>
              <a:t>Politiks</a:t>
            </a:r>
            <a:r>
              <a:rPr lang="en-US" dirty="0"/>
              <a:t>, the capitalists fight over spheres of influence (i.e., for strategic dominance):</a:t>
            </a:r>
          </a:p>
          <a:p>
            <a:pPr>
              <a:buFontTx/>
              <a:buChar char="•"/>
            </a:pPr>
            <a:r>
              <a:rPr lang="en-US" dirty="0"/>
              <a:t>Iraq over oil</a:t>
            </a:r>
          </a:p>
          <a:p>
            <a:pPr>
              <a:buFontTx/>
              <a:buChar char="•"/>
            </a:pPr>
            <a:r>
              <a:rPr lang="en-US" dirty="0"/>
              <a:t>Afghanistan over natural gas</a:t>
            </a:r>
          </a:p>
          <a:p>
            <a:pPr>
              <a:buFontTx/>
              <a:buChar char="•"/>
            </a:pPr>
            <a:r>
              <a:rPr lang="en-US" dirty="0"/>
              <a:t>Sudan over oil</a:t>
            </a:r>
          </a:p>
          <a:p>
            <a:pPr>
              <a:buFontTx/>
              <a:buChar char="•"/>
            </a:pPr>
            <a:r>
              <a:rPr lang="en-US" dirty="0"/>
              <a:t>Somalia over the Suez canal and oil</a:t>
            </a:r>
          </a:p>
          <a:p>
            <a:pPr>
              <a:buFontTx/>
              <a:buChar char="•"/>
            </a:pPr>
            <a:r>
              <a:rPr lang="en-US" dirty="0"/>
              <a:t>The Congo over </a:t>
            </a:r>
            <a:r>
              <a:rPr lang="en-US" dirty="0" err="1"/>
              <a:t>coltan</a:t>
            </a:r>
            <a:r>
              <a:rPr lang="en-US" dirty="0"/>
              <a:t> and the treasure of minerals within its ground.</a:t>
            </a:r>
          </a:p>
          <a:p>
            <a:pPr>
              <a:buFontTx/>
              <a:buChar cha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835939"/>
          </a:xfrm>
        </p:spPr>
        <p:txBody>
          <a:bodyPr/>
          <a:lstStyle/>
          <a:p>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Imperialism’s Target Today – Land and Hydrocarbons</a:t>
            </a:r>
            <a:br>
              <a:rPr lang="en-US" sz="3200" dirty="0"/>
            </a:br>
            <a:endParaRPr lang="en-US" sz="3200" b="1" dirty="0"/>
          </a:p>
        </p:txBody>
      </p:sp>
      <p:sp>
        <p:nvSpPr>
          <p:cNvPr id="3" name="Content Placeholder 2"/>
          <p:cNvSpPr>
            <a:spLocks noGrp="1"/>
          </p:cNvSpPr>
          <p:nvPr>
            <p:ph idx="1"/>
          </p:nvPr>
        </p:nvSpPr>
        <p:spPr>
          <a:xfrm>
            <a:off x="549275" y="1422853"/>
            <a:ext cx="8042276" cy="5229240"/>
          </a:xfrm>
        </p:spPr>
        <p:txBody>
          <a:bodyPr>
            <a:normAutofit/>
          </a:bodyPr>
          <a:lstStyle/>
          <a:p>
            <a:r>
              <a:rPr lang="en-US" dirty="0"/>
              <a:t>Jerry Rawlings, former President of Ghana, pointed out that world food production grew by 1 to 2% in 2008, but world population grew 4%.</a:t>
            </a:r>
          </a:p>
          <a:p>
            <a:r>
              <a:rPr lang="en-US" dirty="0"/>
              <a:t>Newly prosperous populations were experiencing rapid diet change</a:t>
            </a:r>
          </a:p>
          <a:p>
            <a:r>
              <a:rPr lang="en-US" b="1" dirty="0"/>
              <a:t>Liberalization (“free market”) </a:t>
            </a:r>
            <a:r>
              <a:rPr lang="en-US" dirty="0"/>
              <a:t>policies create food </a:t>
            </a:r>
            <a:r>
              <a:rPr lang="en-US" b="1" dirty="0"/>
              <a:t>dependency,</a:t>
            </a:r>
            <a:r>
              <a:rPr lang="en-US" dirty="0"/>
              <a:t> raising the demand for imports. </a:t>
            </a:r>
          </a:p>
          <a:p>
            <a:r>
              <a:rPr lang="en-US" dirty="0"/>
              <a:t>Growth of urbanization</a:t>
            </a:r>
          </a:p>
          <a:p>
            <a:r>
              <a:rPr lang="en-US" dirty="0"/>
              <a:t>Issues of water availability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Biofuels</a:t>
            </a:r>
            <a:endParaRPr lang="en-US" dirty="0"/>
          </a:p>
        </p:txBody>
      </p:sp>
      <p:sp>
        <p:nvSpPr>
          <p:cNvPr id="3" name="Content Placeholder 2"/>
          <p:cNvSpPr>
            <a:spLocks noGrp="1"/>
          </p:cNvSpPr>
          <p:nvPr>
            <p:ph idx="1"/>
          </p:nvPr>
        </p:nvSpPr>
        <p:spPr/>
        <p:txBody>
          <a:bodyPr/>
          <a:lstStyle/>
          <a:p>
            <a:r>
              <a:rPr lang="en-US" dirty="0"/>
              <a:t>Use of maize (corn) as </a:t>
            </a:r>
            <a:r>
              <a:rPr lang="en-US" dirty="0" err="1"/>
              <a:t>biofuel</a:t>
            </a:r>
            <a:r>
              <a:rPr lang="en-US" dirty="0"/>
              <a:t> is diverting crops from food to fuel, subsidized in the U.S. and Europe</a:t>
            </a:r>
          </a:p>
          <a:p>
            <a:r>
              <a:rPr lang="en-US" dirty="0"/>
              <a:t>Worldwide food shortages followed the run-up on oil prices in 2008.</a:t>
            </a:r>
          </a:p>
          <a:p>
            <a:r>
              <a:rPr lang="en-US" dirty="0"/>
              <a:t>The European Union has a goal of 10% of all transport fuel must come from plant-based </a:t>
            </a:r>
            <a:r>
              <a:rPr lang="en-US" dirty="0" err="1"/>
              <a:t>biofuels</a:t>
            </a:r>
            <a:r>
              <a:rPr lang="en-US" dirty="0"/>
              <a:t> by 2015.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43684"/>
            <a:ext cx="8042276" cy="1000847"/>
          </a:xfrm>
        </p:spPr>
        <p:txBody>
          <a:bodyPr/>
          <a:lstStyle/>
          <a:p>
            <a:r>
              <a:rPr lang="en-US" dirty="0"/>
              <a:t>Land</a:t>
            </a:r>
          </a:p>
        </p:txBody>
      </p:sp>
      <p:sp>
        <p:nvSpPr>
          <p:cNvPr id="3" name="Content Placeholder 2"/>
          <p:cNvSpPr>
            <a:spLocks noGrp="1"/>
          </p:cNvSpPr>
          <p:nvPr>
            <p:ph idx="1"/>
          </p:nvPr>
        </p:nvSpPr>
        <p:spPr/>
        <p:txBody>
          <a:bodyPr/>
          <a:lstStyle/>
          <a:p>
            <a:r>
              <a:rPr lang="en-US" dirty="0"/>
              <a:t>The International Food Policy Research Institute (IFPRI). Since 2006, 15-20 million hectares of farmland in developing countries have been subject to transactions involving foreign investors.</a:t>
            </a:r>
          </a:p>
          <a:p>
            <a:r>
              <a:rPr lang="en-US" dirty="0"/>
              <a:t>The Food and Agricultural Organization (FAO) estimated 120 million hectares – an area twice the size of France, or 1/3 that of India, will be needed to support the traditional growth in food production by 2030.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8089"/>
          </a:xfrm>
        </p:spPr>
        <p:txBody>
          <a:bodyPr/>
          <a:lstStyle/>
          <a:p>
            <a:r>
              <a:rPr lang="en-US" dirty="0"/>
              <a:t>Food</a:t>
            </a:r>
          </a:p>
        </p:txBody>
      </p:sp>
      <p:sp>
        <p:nvSpPr>
          <p:cNvPr id="3" name="Content Placeholder 2"/>
          <p:cNvSpPr>
            <a:spLocks noGrp="1"/>
          </p:cNvSpPr>
          <p:nvPr>
            <p:ph idx="1"/>
          </p:nvPr>
        </p:nvSpPr>
        <p:spPr>
          <a:xfrm>
            <a:off x="549275" y="1269858"/>
            <a:ext cx="8042276" cy="4825588"/>
          </a:xfrm>
        </p:spPr>
        <p:txBody>
          <a:bodyPr>
            <a:normAutofit fontScale="85000" lnSpcReduction="20000"/>
          </a:bodyPr>
          <a:lstStyle/>
          <a:p>
            <a:r>
              <a:rPr lang="en-US" sz="2800" dirty="0"/>
              <a:t>There were food shortages and riots in 28 countries in 2008. Land purchase as food-insurance increased.</a:t>
            </a:r>
          </a:p>
          <a:p>
            <a:r>
              <a:rPr lang="en-US" sz="2800" dirty="0"/>
              <a:t>Also for profit: Susan Payne, chief executive of Emergent Asset Management, a U.K. investment firm, stated that they seek to spend $50 million on African land, expecting it to yield 25% return per year.</a:t>
            </a:r>
          </a:p>
          <a:p>
            <a:r>
              <a:rPr lang="en-US" sz="2800" dirty="0"/>
              <a:t>Michael Taylor, International Land Coalition, states that the claim that land is not in use is often specious: can be fallow in rotation, grazing, or protection against depletion and erosion. Opposition to Ethiopian government claim that there is much unused and un-owned land.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Observer:</a:t>
            </a:r>
            <a:endParaRPr lang="en-US" dirty="0"/>
          </a:p>
        </p:txBody>
      </p:sp>
      <p:sp>
        <p:nvSpPr>
          <p:cNvPr id="3" name="Content Placeholder 2"/>
          <p:cNvSpPr>
            <a:spLocks noGrp="1"/>
          </p:cNvSpPr>
          <p:nvPr>
            <p:ph idx="1"/>
          </p:nvPr>
        </p:nvSpPr>
        <p:spPr/>
        <p:txBody>
          <a:bodyPr>
            <a:normAutofit/>
          </a:bodyPr>
          <a:lstStyle/>
          <a:p>
            <a:r>
              <a:rPr lang="en-US" sz="2800" dirty="0"/>
              <a:t>The </a:t>
            </a:r>
            <a:r>
              <a:rPr lang="en-US" sz="2800" i="1" dirty="0"/>
              <a:t>Observer</a:t>
            </a:r>
            <a:r>
              <a:rPr lang="en-US" sz="2800" dirty="0"/>
              <a:t> estimates 125 million acres – an area more than double that of the United Kingdom, has been acquired in the last few years.</a:t>
            </a:r>
          </a:p>
          <a:p>
            <a:r>
              <a:rPr lang="en-US" sz="2800" dirty="0"/>
              <a:t>The largest buyers are Saudi Arabia, Qatar, Kuwait, Abu Dhabi – huge capital and little arable land.</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EBDubois Ghana Calls - good.jpg"/>
          <p:cNvPicPr>
            <a:picLocks noGrp="1" noChangeAspect="1"/>
          </p:cNvPicPr>
          <p:nvPr>
            <p:ph idx="1"/>
          </p:nvPr>
        </p:nvPicPr>
        <p:blipFill>
          <a:blip r:embed="rId2">
            <a:lum bright="7000" contrast="3000"/>
          </a:blip>
          <a:srcRect l="98" r="98"/>
          <a:stretch>
            <a:fillRect/>
          </a:stretch>
        </p:blipFill>
        <p:spPr>
          <a:xfrm>
            <a:off x="639949" y="331694"/>
            <a:ext cx="7774445" cy="5842170"/>
          </a:xfrm>
        </p:spPr>
      </p:pic>
      <p:sp>
        <p:nvSpPr>
          <p:cNvPr id="5" name="TextBox 4"/>
          <p:cNvSpPr txBox="1"/>
          <p:nvPr/>
        </p:nvSpPr>
        <p:spPr>
          <a:xfrm>
            <a:off x="1389529" y="6305176"/>
            <a:ext cx="6424706" cy="369332"/>
          </a:xfrm>
          <a:prstGeom prst="rect">
            <a:avLst/>
          </a:prstGeom>
          <a:noFill/>
        </p:spPr>
        <p:txBody>
          <a:bodyPr wrap="square" rtlCol="0">
            <a:spAutoFit/>
          </a:bodyPr>
          <a:lstStyle/>
          <a:p>
            <a:r>
              <a:rPr lang="en-US" dirty="0"/>
              <a:t>Plaque at the W.E.B. DuBois House in Accra, GHANA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In 2008, Saudis announce the desire to reduce domestic production of wheat by 12% a year to conserve its water. Provided $5 billion in loan assistance to companies which would invest in agricultural production abroad.</a:t>
            </a:r>
          </a:p>
          <a:p>
            <a:r>
              <a:rPr lang="en-US" sz="2800" dirty="0"/>
              <a:t>Buying land in Sudan, Mali, Senegal and Uganda, and conserving hundreds of millions of gallons of scarce water a year.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in Africa</a:t>
            </a:r>
          </a:p>
        </p:txBody>
      </p:sp>
      <p:sp>
        <p:nvSpPr>
          <p:cNvPr id="3" name="Content Placeholder 2"/>
          <p:cNvSpPr>
            <a:spLocks noGrp="1"/>
          </p:cNvSpPr>
          <p:nvPr>
            <p:ph idx="1"/>
          </p:nvPr>
        </p:nvSpPr>
        <p:spPr/>
        <p:txBody>
          <a:bodyPr>
            <a:normAutofit fontScale="92500"/>
          </a:bodyPr>
          <a:lstStyle/>
          <a:p>
            <a:r>
              <a:rPr lang="en-US" sz="2800" dirty="0"/>
              <a:t>China bought 7 million acres of land in the Democratic Republic of the Congo to grow palm oil for </a:t>
            </a:r>
            <a:r>
              <a:rPr lang="en-US" sz="2800" dirty="0" err="1"/>
              <a:t>biofuels</a:t>
            </a:r>
            <a:r>
              <a:rPr lang="en-US" sz="2800" dirty="0"/>
              <a:t>.</a:t>
            </a:r>
          </a:p>
          <a:p>
            <a:r>
              <a:rPr lang="en-US" sz="2800" dirty="0"/>
              <a:t>In Madagascar, Daewoo (Korea) sought to buy 3 million acres, opposed by riots.</a:t>
            </a:r>
          </a:p>
          <a:p>
            <a:r>
              <a:rPr lang="en-US" sz="2800" dirty="0"/>
              <a:t>In Sudan, South Korea is buying 1.75 million acres for wheat cultivation; the United Arab Emirates bought 1.875 million; and the Saudis have a 100,000 acre deal in Nile province.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DuBois called for “self-determination” for Africans just as for all people, focusing the demands of the Pan-African Congress on the areas of Africa formerly dominated by Germany, Portugal and Belgium, nations devastated by their war.</a:t>
            </a:r>
          </a:p>
          <a:p>
            <a:r>
              <a:rPr lang="en-US" dirty="0"/>
              <a:t>He thought at the time that this union of African people could be under the “guidance” of international commission, but it is clear today that many international commissions, such as those of the World Bank and U.N., come under the domination of the wealthy and powerful, and become extremely destructive of oppressed people.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II: The White Man’s Burden:</a:t>
            </a:r>
          </a:p>
        </p:txBody>
      </p:sp>
      <p:sp>
        <p:nvSpPr>
          <p:cNvPr id="3" name="Content Placeholder 2"/>
          <p:cNvSpPr>
            <a:spLocks noGrp="1"/>
          </p:cNvSpPr>
          <p:nvPr>
            <p:ph idx="1"/>
          </p:nvPr>
        </p:nvSpPr>
        <p:spPr/>
        <p:txBody>
          <a:bodyPr>
            <a:normAutofit/>
          </a:bodyPr>
          <a:lstStyle/>
          <a:p>
            <a:pPr>
              <a:buNone/>
            </a:pPr>
            <a:endParaRPr lang="en-US" sz="4000" dirty="0">
              <a:solidFill>
                <a:schemeClr val="bg2">
                  <a:lumMod val="50000"/>
                </a:schemeClr>
              </a:solidFill>
            </a:endParaRPr>
          </a:p>
          <a:p>
            <a:pPr algn="ctr">
              <a:buNone/>
            </a:pPr>
            <a:r>
              <a:rPr lang="en-US" sz="4000" dirty="0">
                <a:solidFill>
                  <a:schemeClr val="bg2">
                    <a:lumMod val="50000"/>
                  </a:schemeClr>
                </a:solidFill>
              </a:rPr>
              <a:t>The Ideology</a:t>
            </a:r>
          </a:p>
          <a:p>
            <a:pPr algn="ctr">
              <a:buNone/>
            </a:pPr>
            <a:r>
              <a:rPr lang="en-US" sz="4000" dirty="0">
                <a:solidFill>
                  <a:schemeClr val="bg2">
                    <a:lumMod val="50000"/>
                  </a:schemeClr>
                </a:solidFill>
              </a:rPr>
              <a:t>of White Dominance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Paradox of Western Civilization</a:t>
            </a:r>
          </a:p>
        </p:txBody>
      </p:sp>
      <p:sp>
        <p:nvSpPr>
          <p:cNvPr id="3" name="Content Placeholder 2"/>
          <p:cNvSpPr>
            <a:spLocks noGrp="1"/>
          </p:cNvSpPr>
          <p:nvPr>
            <p:ph idx="1"/>
          </p:nvPr>
        </p:nvSpPr>
        <p:spPr/>
        <p:txBody>
          <a:bodyPr/>
          <a:lstStyle/>
          <a:p>
            <a:r>
              <a:rPr lang="en-US" dirty="0"/>
              <a:t>Chapter II centers on the </a:t>
            </a:r>
            <a:r>
              <a:rPr lang="en-US" b="1" dirty="0"/>
              <a:t>dialectic</a:t>
            </a:r>
            <a:r>
              <a:rPr lang="en-US" dirty="0"/>
              <a:t> between the Gentleman and Lady, and the Merchant/Adventurer, a gross monstrosity, engaged in terrorism on massive scale to bring home the wealth. </a:t>
            </a:r>
          </a:p>
          <a:p>
            <a:r>
              <a:rPr lang="en-US" dirty="0"/>
              <a:t>The shame of it could arouse opposition so </a:t>
            </a:r>
            <a:r>
              <a:rPr lang="en-US" b="1" dirty="0"/>
              <a:t>hypocrisy</a:t>
            </a:r>
            <a:r>
              <a:rPr lang="en-US" dirty="0"/>
              <a:t>, a behavior enshrined by the Greeks, becomes the order of the day.</a:t>
            </a:r>
          </a:p>
          <a:p>
            <a:r>
              <a:rPr lang="en-US" dirty="0"/>
              <a:t>And when systems are hardened into a program, they become </a:t>
            </a:r>
            <a:r>
              <a:rPr lang="en-US" b="1" dirty="0"/>
              <a:t>dogma</a:t>
            </a:r>
            <a:r>
              <a:rPr lang="en-US" dirty="0"/>
              <a:t>, which we are punished for deviating from, that ultimately uphold </a:t>
            </a:r>
            <a:r>
              <a:rPr lang="en-US" b="1" dirty="0"/>
              <a:t>ideology.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DuBois’ Analysis of the “Paradox”</a:t>
            </a:r>
          </a:p>
        </p:txBody>
      </p:sp>
      <p:sp>
        <p:nvSpPr>
          <p:cNvPr id="3" name="Content Placeholder 2"/>
          <p:cNvSpPr>
            <a:spLocks noGrp="1"/>
          </p:cNvSpPr>
          <p:nvPr>
            <p:ph idx="1"/>
          </p:nvPr>
        </p:nvSpPr>
        <p:spPr>
          <a:xfrm>
            <a:off x="856831" y="1600201"/>
            <a:ext cx="7734719" cy="4343400"/>
          </a:xfrm>
        </p:spPr>
        <p:txBody>
          <a:bodyPr/>
          <a:lstStyle/>
          <a:p>
            <a:endParaRPr lang="en-US" dirty="0"/>
          </a:p>
          <a:p>
            <a:pPr>
              <a:buNone/>
            </a:pPr>
            <a:r>
              <a:rPr lang="en-US" sz="2800" dirty="0"/>
              <a:t>The </a:t>
            </a:r>
            <a:r>
              <a:rPr lang="en-US" sz="2800" b="1" dirty="0"/>
              <a:t>paradox</a:t>
            </a:r>
            <a:r>
              <a:rPr lang="en-US" sz="2800" dirty="0"/>
              <a:t> is that while Europeans cultivated the concept of themselves as “gentlemen” – “well bred and of meticulous grooming, of knightly sportsmanship and invincible courage,” holders of the “Golden Rule” – they were “indulging in lying, murder, theft, rape, deception, and degradation…” </a:t>
            </a:r>
            <a:r>
              <a:rPr lang="en-US" sz="2800" dirty="0" err="1"/>
              <a:t>p</a:t>
            </a:r>
            <a:r>
              <a:rPr lang="en-US" sz="2800" dirty="0"/>
              <a:t>. 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9795"/>
          </a:xfrm>
        </p:spPr>
        <p:txBody>
          <a:bodyPr/>
          <a:lstStyle/>
          <a:p>
            <a:r>
              <a:rPr lang="en-US" dirty="0"/>
              <a:t>…Paradox (continued)</a:t>
            </a:r>
          </a:p>
        </p:txBody>
      </p:sp>
      <p:sp>
        <p:nvSpPr>
          <p:cNvPr id="3" name="Content Placeholder 2"/>
          <p:cNvSpPr>
            <a:spLocks noGrp="1"/>
          </p:cNvSpPr>
          <p:nvPr>
            <p:ph idx="1"/>
          </p:nvPr>
        </p:nvSpPr>
        <p:spPr>
          <a:xfrm>
            <a:off x="549275" y="1178061"/>
            <a:ext cx="8042276" cy="4765540"/>
          </a:xfrm>
        </p:spPr>
        <p:txBody>
          <a:bodyPr/>
          <a:lstStyle/>
          <a:p>
            <a:pPr>
              <a:buNone/>
            </a:pPr>
            <a:r>
              <a:rPr lang="en-US" dirty="0"/>
              <a:t>DuBois writes: “Here for instance is a lovely British home, with green lawns… within is a young woman, well trained and well dressed, intelligent and high-minded. She is fingering the ivory keys of a grand piano… How far is such a person responsible for the crimes of colonialism?</a:t>
            </a:r>
          </a:p>
          <a:p>
            <a:pPr>
              <a:buNone/>
            </a:pPr>
            <a:r>
              <a:rPr lang="en-US" dirty="0"/>
              <a:t>“Yet just because she does not know this, just because she could get the facts only after research and investigation – made difficult by laws that forbid the revealing of ownership of property, source of income, and methods of business… she is content.” </a:t>
            </a:r>
            <a:r>
              <a:rPr lang="en-US" dirty="0" err="1"/>
              <a:t>p</a:t>
            </a:r>
            <a:r>
              <a:rPr lang="en-US" dirty="0"/>
              <a:t>. 42</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defRPr/>
            </a:pPr>
            <a:r>
              <a:rPr lang="en-US" dirty="0"/>
              <a:t>Ethanol Answer?</a:t>
            </a:r>
          </a:p>
        </p:txBody>
      </p:sp>
      <p:sp>
        <p:nvSpPr>
          <p:cNvPr id="32771" name="Content Placeholder 4"/>
          <p:cNvSpPr>
            <a:spLocks noGrp="1"/>
          </p:cNvSpPr>
          <p:nvPr>
            <p:ph idx="1"/>
          </p:nvPr>
        </p:nvSpPr>
        <p:spPr>
          <a:xfrm>
            <a:off x="457200" y="1447800"/>
            <a:ext cx="8229600" cy="4742371"/>
          </a:xfrm>
        </p:spPr>
        <p:txBody>
          <a:bodyPr>
            <a:normAutofit fontScale="77500" lnSpcReduction="20000"/>
          </a:bodyPr>
          <a:lstStyle/>
          <a:p>
            <a:pPr eaLnBrk="1" hangingPunct="1">
              <a:lnSpc>
                <a:spcPct val="80000"/>
              </a:lnSpc>
            </a:pPr>
            <a:r>
              <a:rPr lang="en-US" sz="2581" dirty="0"/>
              <a:t>Lester R. Brown of the Earth Policy Institute is warning that the move to subsidize increased ethanol production is the wrong direction... Because new projections forecast that </a:t>
            </a:r>
            <a:r>
              <a:rPr lang="en-US" sz="2581" u="sng" dirty="0"/>
              <a:t>the global auto industry’s appetite for corn-based fuel will rival that of humans by 2008</a:t>
            </a:r>
            <a:r>
              <a:rPr lang="en-US" sz="2581" dirty="0"/>
              <a:t>.</a:t>
            </a:r>
          </a:p>
          <a:p>
            <a:pPr eaLnBrk="1" hangingPunct="1">
              <a:lnSpc>
                <a:spcPct val="80000"/>
              </a:lnSpc>
              <a:buFont typeface="Arial" charset="0"/>
              <a:buNone/>
            </a:pPr>
            <a:r>
              <a:rPr lang="en-US" sz="2581" dirty="0"/>
              <a:t> </a:t>
            </a:r>
          </a:p>
          <a:p>
            <a:pPr eaLnBrk="1" hangingPunct="1">
              <a:lnSpc>
                <a:spcPct val="80000"/>
              </a:lnSpc>
            </a:pPr>
            <a:r>
              <a:rPr lang="en-US" sz="2353" dirty="0"/>
              <a:t>“Brown worries that the uncontrolled growth of Big Ethanol will wreck havoc on the global economy with near apocalyptic implications for the world’s nearly 2 billion chronically malnourished people.”</a:t>
            </a:r>
          </a:p>
          <a:p>
            <a:pPr eaLnBrk="1" hangingPunct="1">
              <a:lnSpc>
                <a:spcPct val="80000"/>
              </a:lnSpc>
              <a:buFont typeface="Arial" charset="0"/>
              <a:buNone/>
            </a:pPr>
            <a:r>
              <a:rPr lang="en-US" sz="2000" dirty="0"/>
              <a:t> </a:t>
            </a:r>
          </a:p>
          <a:p>
            <a:pPr eaLnBrk="1" hangingPunct="1">
              <a:lnSpc>
                <a:spcPct val="80000"/>
              </a:lnSpc>
            </a:pPr>
            <a:r>
              <a:rPr lang="en-US" sz="2000" dirty="0"/>
              <a:t>U.S. Corn Crop: 40 percent of the global harvest, and a whopping 70 percent of the corn exports available on the global market. Iowa and Illinois each alone exceeds the entire Canadian production.</a:t>
            </a:r>
          </a:p>
          <a:p>
            <a:pPr eaLnBrk="1" hangingPunct="1">
              <a:lnSpc>
                <a:spcPct val="80000"/>
              </a:lnSpc>
              <a:buFont typeface="Arial" charset="0"/>
              <a:buNone/>
            </a:pPr>
            <a:endParaRPr lang="en-US" sz="2000" dirty="0"/>
          </a:p>
          <a:p>
            <a:pPr eaLnBrk="1" hangingPunct="1">
              <a:lnSpc>
                <a:spcPct val="80000"/>
              </a:lnSpc>
            </a:pPr>
            <a:r>
              <a:rPr lang="en-US" sz="2000" dirty="0"/>
              <a:t>  </a:t>
            </a:r>
            <a:r>
              <a:rPr lang="en-US" sz="2000" b="1" dirty="0"/>
              <a:t>“…Converting the entire U.S. grain harvest – corn, rice, wheat, barley and oats – to ethanol would supply only </a:t>
            </a:r>
            <a:r>
              <a:rPr lang="en-US" sz="2000" b="1" u="sng" dirty="0"/>
              <a:t>16%</a:t>
            </a:r>
            <a:r>
              <a:rPr lang="en-US" sz="2000" b="1" dirty="0"/>
              <a:t> of America’s motoring fuel (only motoring!).</a:t>
            </a:r>
            <a:endParaRPr lang="en-US" sz="2000" dirty="0"/>
          </a:p>
          <a:p>
            <a:pPr eaLnBrk="1" hangingPunct="1">
              <a:lnSpc>
                <a:spcPct val="80000"/>
              </a:lnSpc>
            </a:pP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From Where Came the Wealth for the Gentleman and the Lady?</a:t>
            </a:r>
          </a:p>
        </p:txBody>
      </p:sp>
      <p:sp>
        <p:nvSpPr>
          <p:cNvPr id="3" name="Content Placeholder 2"/>
          <p:cNvSpPr>
            <a:spLocks noGrp="1"/>
          </p:cNvSpPr>
          <p:nvPr>
            <p:ph idx="1"/>
          </p:nvPr>
        </p:nvSpPr>
        <p:spPr/>
        <p:txBody>
          <a:bodyPr/>
          <a:lstStyle/>
          <a:p>
            <a:pPr>
              <a:buNone/>
            </a:pPr>
            <a:r>
              <a:rPr lang="en-US" dirty="0"/>
              <a:t>The Lady [and the Gentleman] “may be the foundation on which is built the poverty and degradation of the world. For this someone is guilty as hell. Who?</a:t>
            </a:r>
          </a:p>
          <a:p>
            <a:pPr>
              <a:buNone/>
            </a:pPr>
            <a:r>
              <a:rPr lang="en-US" dirty="0"/>
              <a:t>This is the modern paradox of Sin before which the Puritan stands open-mouthed and mute. A group, a nation, or a race commits murder and rape, steals and destroys, yet no individual is guilty, no one is to blame, no one can be punished!</a:t>
            </a:r>
          </a:p>
          <a:p>
            <a:pPr>
              <a:buNone/>
            </a:pPr>
            <a:r>
              <a:rPr lang="en-US" dirty="0"/>
              <a:t>“The black world squirms beneath the feet of the white in impotent fury or sullen hate…”, </a:t>
            </a:r>
            <a:r>
              <a:rPr lang="en-US" dirty="0" err="1"/>
              <a:t>p</a:t>
            </a:r>
            <a:r>
              <a:rPr lang="en-US" dirty="0"/>
              <a:t>. 42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“Wealth for Luxury is obtained in the first place by Shock and Awe”</a:t>
            </a:r>
            <a:r>
              <a:rPr lang="en-US" dirty="0"/>
              <a:t>…</a:t>
            </a:r>
          </a:p>
        </p:txBody>
      </p:sp>
      <p:sp>
        <p:nvSpPr>
          <p:cNvPr id="3" name="Content Placeholder 2"/>
          <p:cNvSpPr>
            <a:spLocks noGrp="1"/>
          </p:cNvSpPr>
          <p:nvPr>
            <p:ph idx="1"/>
          </p:nvPr>
        </p:nvSpPr>
        <p:spPr/>
        <p:txBody>
          <a:bodyPr>
            <a:normAutofit/>
          </a:bodyPr>
          <a:lstStyle/>
          <a:p>
            <a:r>
              <a:rPr lang="en-US" dirty="0"/>
              <a:t>The practices described by </a:t>
            </a:r>
            <a:r>
              <a:rPr lang="en-US" dirty="0" err="1"/>
              <a:t>Howitt</a:t>
            </a:r>
            <a:r>
              <a:rPr lang="en-US" dirty="0"/>
              <a:t> (cited </a:t>
            </a:r>
            <a:r>
              <a:rPr lang="en-US" dirty="0" err="1"/>
              <a:t>below)inflicted</a:t>
            </a:r>
            <a:r>
              <a:rPr lang="en-US" dirty="0"/>
              <a:t> upon the women of India so shocked me that I never forgot those paragraphs…</a:t>
            </a:r>
          </a:p>
          <a:p>
            <a:r>
              <a:rPr lang="en-US" dirty="0"/>
              <a:t>And I saw immediately, in the U.S. war plans against Iraq, that the same principle, termed Rapid Dominance” or “shock and Awe” was being applied.</a:t>
            </a:r>
          </a:p>
          <a:p>
            <a:r>
              <a:rPr lang="en-US" dirty="0"/>
              <a:t>You can listen to ex-President Bush’s </a:t>
            </a:r>
            <a:r>
              <a:rPr lang="en-US" b="1" dirty="0"/>
              <a:t>ideological</a:t>
            </a:r>
            <a:r>
              <a:rPr lang="en-US" dirty="0"/>
              <a:t> talk to the nation while these </a:t>
            </a:r>
            <a:r>
              <a:rPr lang="en-US" b="1" dirty="0"/>
              <a:t>actions</a:t>
            </a:r>
            <a:r>
              <a:rPr lang="en-US" dirty="0"/>
              <a:t> were being planned:  </a:t>
            </a:r>
            <a:r>
              <a:rPr lang="en-US" dirty="0">
                <a:hlinkClick r:id="rId2"/>
              </a:rPr>
              <a:t>http://www.youtube.com/watch?v=EZ8iMwA11TQ</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5647"/>
            <a:ext cx="8042276" cy="1336956"/>
          </a:xfrm>
        </p:spPr>
        <p:txBody>
          <a:bodyPr/>
          <a:lstStyle/>
          <a:p>
            <a:r>
              <a:rPr lang="en-US" dirty="0"/>
              <a:t>In the “War of Position”… </a:t>
            </a:r>
            <a:br>
              <a:rPr lang="en-US" dirty="0"/>
            </a:br>
            <a:r>
              <a:rPr lang="en-US" sz="2800" dirty="0"/>
              <a:t>There are setbacks but we are winning</a:t>
            </a:r>
          </a:p>
        </p:txBody>
      </p:sp>
      <p:sp>
        <p:nvSpPr>
          <p:cNvPr id="3" name="Content Placeholder 2"/>
          <p:cNvSpPr>
            <a:spLocks noGrp="1"/>
          </p:cNvSpPr>
          <p:nvPr>
            <p:ph idx="1"/>
          </p:nvPr>
        </p:nvSpPr>
        <p:spPr>
          <a:xfrm>
            <a:off x="549275" y="1908066"/>
            <a:ext cx="8042276" cy="4343400"/>
          </a:xfrm>
        </p:spPr>
        <p:txBody>
          <a:bodyPr>
            <a:normAutofit fontScale="92500" lnSpcReduction="10000"/>
          </a:bodyPr>
          <a:lstStyle/>
          <a:p>
            <a:pPr>
              <a:buNone/>
            </a:pPr>
            <a:r>
              <a:rPr lang="en-US" sz="3200" dirty="0"/>
              <a:t>Keep in mind that </a:t>
            </a:r>
            <a:r>
              <a:rPr lang="en-US" sz="3200" dirty="0" err="1"/>
              <a:t>DuBois</a:t>
            </a:r>
            <a:r>
              <a:rPr lang="en-US" sz="3200" dirty="0"/>
              <a:t>’ life, like any other, and perhaps more than most, was a journey. And it is a journey both ideologically and physically. It is the </a:t>
            </a:r>
            <a:r>
              <a:rPr lang="en-US" sz="3200" b="1" dirty="0"/>
              <a:t>ideological journey </a:t>
            </a:r>
            <a:r>
              <a:rPr lang="en-US" sz="3200" dirty="0"/>
              <a:t>with which we are most interested because the lessons learned by DuBois are lessons not just learned by DuBois but absorbed into the </a:t>
            </a:r>
            <a:r>
              <a:rPr lang="en-US" sz="3200" b="1" i="1" dirty="0"/>
              <a:t>consciousness</a:t>
            </a:r>
            <a:r>
              <a:rPr lang="en-US" sz="3200" dirty="0"/>
              <a:t> of the African Freedom Movement to guide us today.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Shock and Awe in Mercantile Period of Capitalism</a:t>
            </a:r>
          </a:p>
        </p:txBody>
      </p:sp>
      <p:sp>
        <p:nvSpPr>
          <p:cNvPr id="3" name="Content Placeholder 2"/>
          <p:cNvSpPr>
            <a:spLocks noGrp="1"/>
          </p:cNvSpPr>
          <p:nvPr>
            <p:ph idx="1"/>
          </p:nvPr>
        </p:nvSpPr>
        <p:spPr>
          <a:xfrm>
            <a:off x="549275" y="1600200"/>
            <a:ext cx="8042276" cy="4810289"/>
          </a:xfrm>
        </p:spPr>
        <p:txBody>
          <a:bodyPr>
            <a:normAutofit lnSpcReduction="10000"/>
          </a:bodyPr>
          <a:lstStyle/>
          <a:p>
            <a:pPr>
              <a:buNone/>
            </a:pPr>
            <a:r>
              <a:rPr lang="en-US" dirty="0"/>
              <a:t>DuBois cites William </a:t>
            </a:r>
            <a:r>
              <a:rPr lang="en-US" dirty="0" err="1"/>
              <a:t>Howitt</a:t>
            </a:r>
            <a:r>
              <a:rPr lang="en-US" dirty="0"/>
              <a:t> (1792 – 1879), an English Quaker: “The treatment of the females could not be described. Dragged from the inmost recesses of their houses, which the religion of the country had made so many sanctuaries, they were exposed naked to public view… in the face of the ministers of justice, in the face of spectators,… these tender and modest virgins were brutally violated… Other females had the nipples of their breasts put in a cleft bamboo and torn off. What follows is too shocking and indecent to transcribe… It is almost impossible to believe… that these unmanly deeds were perpetrated… for the purpose of extorting the British revenue.” </a:t>
            </a:r>
            <a:r>
              <a:rPr lang="en-US" dirty="0" err="1"/>
              <a:t>p</a:t>
            </a:r>
            <a:r>
              <a:rPr lang="en-US" dirty="0"/>
              <a:t>. 25.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1872"/>
            <a:ext cx="3840480" cy="1162050"/>
          </a:xfrm>
        </p:spPr>
        <p:txBody>
          <a:bodyPr/>
          <a:lstStyle/>
          <a:p>
            <a:r>
              <a:rPr lang="en-US" dirty="0" err="1"/>
              <a:t>Howitt</a:t>
            </a:r>
            <a:r>
              <a:rPr lang="en-US" dirty="0"/>
              <a:t> on “Hero” </a:t>
            </a:r>
            <a:r>
              <a:rPr lang="en-US" dirty="0" err="1"/>
              <a:t>Alphonso</a:t>
            </a:r>
            <a:r>
              <a:rPr lang="en-US" dirty="0"/>
              <a:t> Albuquerque:</a:t>
            </a:r>
          </a:p>
        </p:txBody>
      </p:sp>
      <p:pic>
        <p:nvPicPr>
          <p:cNvPr id="7" name="Content Placeholder 6" descr="AsiaVoy.gif"/>
          <p:cNvPicPr>
            <a:picLocks noGrp="1" noChangeAspect="1"/>
          </p:cNvPicPr>
          <p:nvPr>
            <p:ph idx="1"/>
          </p:nvPr>
        </p:nvPicPr>
        <p:blipFill>
          <a:blip r:embed="rId2"/>
          <a:srcRect t="-24160" b="-24160"/>
          <a:stretch>
            <a:fillRect/>
          </a:stretch>
        </p:blipFill>
        <p:spPr>
          <a:xfrm>
            <a:off x="3840480" y="-445673"/>
            <a:ext cx="5031049" cy="7303673"/>
          </a:xfrm>
        </p:spPr>
      </p:pic>
      <p:sp>
        <p:nvSpPr>
          <p:cNvPr id="6" name="Text Placeholder 5"/>
          <p:cNvSpPr>
            <a:spLocks noGrp="1"/>
          </p:cNvSpPr>
          <p:nvPr>
            <p:ph type="body" sz="half" idx="2"/>
          </p:nvPr>
        </p:nvSpPr>
        <p:spPr>
          <a:xfrm>
            <a:off x="319191" y="2080732"/>
            <a:ext cx="3521289" cy="4299158"/>
          </a:xfrm>
        </p:spPr>
        <p:txBody>
          <a:bodyPr>
            <a:normAutofit fontScale="92500" lnSpcReduction="20000"/>
          </a:bodyPr>
          <a:lstStyle/>
          <a:p>
            <a:pPr algn="l"/>
            <a:r>
              <a:rPr lang="en-US" dirty="0"/>
              <a:t>He “seized on Goa, which thenceforward became the metropolis of all the Portuguese settlements in India. He… gave [</a:t>
            </a:r>
            <a:r>
              <a:rPr lang="en-US" dirty="0" err="1"/>
              <a:t>Molucca</a:t>
            </a:r>
            <a:r>
              <a:rPr lang="en-US" dirty="0"/>
              <a:t>] up to the plunder of his soldiers… with a fifth part of the wealth… reserved for the king… proceeded to Ormuz… reduced it, placed a garrison in it, seized on fifteen princes of the blood…; made a descent on the isle of Ceylon. With less than 40,000 troops, the Portuguese struck terror into the empire of Morocco, the barbarous nations of Africa [the Swahili East Cost], the </a:t>
            </a:r>
            <a:r>
              <a:rPr lang="en-US" dirty="0" err="1"/>
              <a:t>Mamelucs</a:t>
            </a:r>
            <a:r>
              <a:rPr lang="en-US" dirty="0"/>
              <a:t>, the Arabians, and all the eastern countries from the island of Ormuz to China.”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63537"/>
            <a:ext cx="8416925" cy="661363"/>
          </a:xfrm>
        </p:spPr>
        <p:txBody>
          <a:bodyPr/>
          <a:lstStyle/>
          <a:p>
            <a:r>
              <a:rPr lang="en-US" sz="2800" dirty="0"/>
              <a:t>Predatory “Exploration” – Even Then Not New</a:t>
            </a:r>
          </a:p>
        </p:txBody>
      </p:sp>
      <p:sp>
        <p:nvSpPr>
          <p:cNvPr id="4" name="Text Placeholder 3"/>
          <p:cNvSpPr>
            <a:spLocks noGrp="1"/>
          </p:cNvSpPr>
          <p:nvPr>
            <p:ph type="subTitle" idx="1"/>
          </p:nvPr>
        </p:nvSpPr>
        <p:spPr>
          <a:xfrm>
            <a:off x="727075" y="1024900"/>
            <a:ext cx="8416925" cy="1256973"/>
          </a:xfrm>
        </p:spPr>
        <p:txBody>
          <a:bodyPr/>
          <a:lstStyle/>
          <a:p>
            <a:pPr algn="l"/>
            <a:r>
              <a:rPr lang="en-US" sz="2400" dirty="0"/>
              <a:t>Eminent historian Bloch describes the terror the original inhabitants of the British islands lived under from the men of the north, the “Norsemen,” or the Vikings:</a:t>
            </a:r>
          </a:p>
          <a:p>
            <a:pPr algn="l"/>
            <a:endParaRPr lang="en-US" dirty="0"/>
          </a:p>
        </p:txBody>
      </p:sp>
      <p:pic>
        <p:nvPicPr>
          <p:cNvPr id="9" name="Picture Placeholder 8" descr="anglo-saxon_map.jpg"/>
          <p:cNvPicPr>
            <a:picLocks noGrp="1" noChangeAspect="1"/>
          </p:cNvPicPr>
          <p:nvPr>
            <p:ph type="pic" idx="13"/>
          </p:nvPr>
        </p:nvPicPr>
        <p:blipFill>
          <a:blip r:embed="rId2"/>
          <a:srcRect l="-941" r="-2293"/>
          <a:stretch>
            <a:fillRect/>
          </a:stretch>
        </p:blipFill>
        <p:spPr>
          <a:xfrm>
            <a:off x="1383220" y="2296250"/>
            <a:ext cx="6005501" cy="3914714"/>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183594"/>
            <a:ext cx="8042276" cy="978927"/>
          </a:xfrm>
        </p:spPr>
        <p:txBody>
          <a:bodyPr/>
          <a:lstStyle/>
          <a:p>
            <a:r>
              <a:rPr lang="en-US" sz="2400" dirty="0"/>
              <a:t>People moved from the coasts and lowlands to hide in fortress strongholds in England, fearing sudden attack by Angles and Saxons.</a:t>
            </a:r>
          </a:p>
        </p:txBody>
      </p:sp>
      <p:pic>
        <p:nvPicPr>
          <p:cNvPr id="7" name="Content Placeholder 6" descr="thor from Ford.jpg"/>
          <p:cNvPicPr>
            <a:picLocks noGrp="1" noChangeAspect="1"/>
          </p:cNvPicPr>
          <p:nvPr>
            <p:ph idx="1"/>
          </p:nvPr>
        </p:nvPicPr>
        <p:blipFill>
          <a:blip r:embed="rId2"/>
          <a:srcRect l="-3091" r="-3378"/>
          <a:stretch>
            <a:fillRect/>
          </a:stretch>
        </p:blipFill>
        <p:spPr>
          <a:xfrm>
            <a:off x="2601097" y="1489076"/>
            <a:ext cx="4085250" cy="5368924"/>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 name="Content Placeholder 6" descr="Viking attack.jpg"/>
          <p:cNvPicPr>
            <a:picLocks noGrp="1" noChangeAspect="1"/>
          </p:cNvPicPr>
          <p:nvPr>
            <p:ph type="pic" idx="13"/>
          </p:nvPr>
        </p:nvPicPr>
        <p:blipFill>
          <a:blip r:embed="rId2"/>
          <a:srcRect l="-625" r="-760"/>
          <a:stretch>
            <a:fillRect/>
          </a:stretch>
        </p:blipFill>
        <p:spPr>
          <a:xfrm>
            <a:off x="363538" y="520183"/>
            <a:ext cx="8101542" cy="532659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can007"/>
          <p:cNvPicPr>
            <a:picLocks noChangeAspect="1" noChangeArrowheads="1"/>
          </p:cNvPicPr>
          <p:nvPr/>
        </p:nvPicPr>
        <p:blipFill>
          <a:blip r:embed="rId3"/>
          <a:srcRect/>
          <a:stretch>
            <a:fillRect/>
          </a:stretch>
        </p:blipFill>
        <p:spPr bwMode="auto">
          <a:xfrm>
            <a:off x="0" y="0"/>
            <a:ext cx="9144000" cy="7239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08" y="107576"/>
            <a:ext cx="8644819" cy="749196"/>
          </a:xfrm>
        </p:spPr>
        <p:txBody>
          <a:bodyPr/>
          <a:lstStyle/>
          <a:p>
            <a:r>
              <a:rPr lang="en-US" sz="4000" dirty="0"/>
              <a:t>“Shock and Awe” Planned for Iraq</a:t>
            </a:r>
          </a:p>
        </p:txBody>
      </p:sp>
      <p:sp>
        <p:nvSpPr>
          <p:cNvPr id="3" name="Content Placeholder 2"/>
          <p:cNvSpPr>
            <a:spLocks noGrp="1"/>
          </p:cNvSpPr>
          <p:nvPr>
            <p:ph idx="1"/>
          </p:nvPr>
        </p:nvSpPr>
        <p:spPr>
          <a:xfrm>
            <a:off x="244808" y="1095318"/>
            <a:ext cx="8644819" cy="4343400"/>
          </a:xfrm>
        </p:spPr>
        <p:txBody>
          <a:bodyPr>
            <a:noAutofit/>
          </a:bodyPr>
          <a:lstStyle/>
          <a:p>
            <a:pPr>
              <a:buNone/>
            </a:pPr>
            <a:r>
              <a:rPr lang="en-US" sz="1800" dirty="0"/>
              <a:t>”CBS news reported last weekend that the invasion [of Iraq] will begin with war planes and ships launching between 300 and 400 cruise missiles on day one… more than the number of missiles launched during the whole of “Desert Storm” in 1991. At an average rate of one weapon every four minutes around the clock, missiles will relentlessly rain down on Baghdad and knock out water supplies, electricity services, communications, government buildings, roads, bridges and other essential infrastructure… Tens of thousands of Iraqis, civilians as well as soldiers, were slaughtered during the brief 1991 war. </a:t>
            </a:r>
          </a:p>
          <a:p>
            <a:pPr>
              <a:buNone/>
            </a:pPr>
            <a:r>
              <a:rPr lang="en-US" sz="1800" dirty="0"/>
              <a:t>This time, Pentagon officials have declared, the saturation bombing will exceed anything previously seen in history. “The sheer size of this has never been seen before, never been contemplated before,” a Pentagon official told CBS. “There will not be a safe place in Baghdad.” This co-called “</a:t>
            </a:r>
            <a:r>
              <a:rPr lang="en-US" sz="1800" b="1" dirty="0"/>
              <a:t>Rapid Dominance</a:t>
            </a:r>
            <a:r>
              <a:rPr lang="en-US" sz="1800" dirty="0"/>
              <a:t>” battle plan is based [on] a concept formulated in a report drawn up by the Pentagon-run National Defense University in 1996—that is, under the Clinton administration and well before events of September 11, 2001. The concept is dubbed “</a:t>
            </a:r>
            <a:r>
              <a:rPr lang="en-US" sz="1800" b="1" dirty="0"/>
              <a:t>Shock and Awe</a:t>
            </a:r>
            <a:r>
              <a:rPr lang="en-US" sz="1800" dirty="0"/>
              <a:t>” because it seeks the psychological overwhelming of the enemy, and, by extension, the intimidation of the world’s population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Dominance, or Shock and Awe theorized…</a:t>
            </a:r>
          </a:p>
        </p:txBody>
      </p:sp>
      <p:sp>
        <p:nvSpPr>
          <p:cNvPr id="3" name="Content Placeholder 2"/>
          <p:cNvSpPr>
            <a:spLocks noGrp="1"/>
          </p:cNvSpPr>
          <p:nvPr>
            <p:ph idx="1"/>
          </p:nvPr>
        </p:nvSpPr>
        <p:spPr/>
        <p:txBody>
          <a:bodyPr>
            <a:normAutofit fontScale="85000" lnSpcReduction="20000"/>
          </a:bodyPr>
          <a:lstStyle/>
          <a:p>
            <a:pPr>
              <a:buNone/>
            </a:pPr>
            <a:r>
              <a:rPr lang="en-US" dirty="0"/>
              <a:t>. Speaking to CBS news, one of the report’s authors, Harlan </a:t>
            </a:r>
            <a:r>
              <a:rPr lang="en-US" dirty="0" err="1"/>
              <a:t>Ullman</a:t>
            </a:r>
            <a:r>
              <a:rPr lang="en-US" dirty="0"/>
              <a:t>, drew a direct parallel to Hiroshima. Within two to five days, the Iraqi people would be “physically, emotionally and psychologically exhausted,” he stated. He spoke of having “this simultaneous effect, rather like the nuclear weapons at Hiroshima, not taking days or weeks but in minutes.” </a:t>
            </a:r>
          </a:p>
          <a:p>
            <a:pPr>
              <a:buNone/>
            </a:pPr>
            <a:r>
              <a:rPr lang="en-US" dirty="0"/>
              <a:t>This theme is elaborated in the 1996 report: “The key objective of Rapid Dominance is to impose [an] overwhelming level of Shock and Awe against an adversary on an immediate or sufficiently timely basis to paralyze its will to carry on. In crude terms, Rapid Dominance would seize control of the environment and paralyze or so overload an adversary’s perceptions and understanding of events that the enemy would be incapable of resistance at tactical and strategic levels. An adversary would be rendered totally impotent and vulnerable to our actions…”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399" y="368300"/>
            <a:ext cx="3840480" cy="748563"/>
          </a:xfrm>
        </p:spPr>
        <p:txBody>
          <a:bodyPr/>
          <a:lstStyle/>
          <a:p>
            <a:r>
              <a:rPr lang="en-US" dirty="0"/>
              <a:t>DuBois:</a:t>
            </a:r>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533398" y="1545249"/>
            <a:ext cx="3840481" cy="4398351"/>
          </a:xfrm>
        </p:spPr>
        <p:txBody>
          <a:bodyPr>
            <a:normAutofit/>
          </a:bodyPr>
          <a:lstStyle/>
          <a:p>
            <a:pPr algn="l"/>
            <a:r>
              <a:rPr lang="en-US" sz="2000" dirty="0"/>
              <a:t>“There was no Nazi atrocity—concentration camps, wholesale maiming and murder, defilement of women or ghastly blasphemy of childhood—which the Christian civilization of Europe ha not long been practicing against colored folk in all parts of the world in the name of and for the defense of a Superior Race born to rule the world.” </a:t>
            </a:r>
            <a:r>
              <a:rPr lang="en-US" sz="2000" dirty="0" err="1"/>
              <a:t>p</a:t>
            </a:r>
            <a:r>
              <a:rPr lang="en-US" sz="2000" dirty="0"/>
              <a:t>. 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Chapter 3: The Rape of Africa</a:t>
            </a:r>
          </a:p>
        </p:txBody>
      </p:sp>
      <p:sp>
        <p:nvSpPr>
          <p:cNvPr id="7" name="Content Placeholder 6"/>
          <p:cNvSpPr>
            <a:spLocks noGrp="1"/>
          </p:cNvSpPr>
          <p:nvPr>
            <p:ph idx="1"/>
          </p:nvPr>
        </p:nvSpPr>
        <p:spPr/>
        <p:txBody>
          <a:bodyPr>
            <a:normAutofit/>
          </a:bodyPr>
          <a:lstStyle/>
          <a:p>
            <a:pPr>
              <a:buNone/>
            </a:pPr>
            <a:endParaRPr lang="en-US" sz="2800" dirty="0">
              <a:latin typeface="American Typewriter"/>
              <a:cs typeface="American Typewriter"/>
            </a:endParaRPr>
          </a:p>
          <a:p>
            <a:pPr>
              <a:buNone/>
            </a:pPr>
            <a:r>
              <a:rPr lang="en-US" sz="3200" i="1" dirty="0">
                <a:latin typeface="American Typewriter"/>
                <a:cs typeface="American Typewriter"/>
              </a:rPr>
              <a:t>“Nothing which has happened to man in modern times has been more significant than the buying and selling of human beings out of Africa into America from 1441 to 1870. Of it worldwide meaning and effect, this chapter seeks to tell.”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DuBois three main themes:</a:t>
            </a:r>
          </a:p>
        </p:txBody>
      </p:sp>
      <p:sp>
        <p:nvSpPr>
          <p:cNvPr id="3" name="Content Placeholder 2"/>
          <p:cNvSpPr>
            <a:spLocks noGrp="1"/>
          </p:cNvSpPr>
          <p:nvPr>
            <p:ph idx="1"/>
          </p:nvPr>
        </p:nvSpPr>
        <p:spPr/>
        <p:txBody>
          <a:bodyPr>
            <a:normAutofit fontScale="92500"/>
          </a:bodyPr>
          <a:lstStyle/>
          <a:p>
            <a:r>
              <a:rPr lang="en-US" dirty="0"/>
              <a:t>The </a:t>
            </a:r>
            <a:r>
              <a:rPr lang="en-US" b="1" dirty="0"/>
              <a:t>degradation of labor under capitalism</a:t>
            </a:r>
            <a:r>
              <a:rPr lang="en-US" dirty="0"/>
              <a:t> is the true effective source of mistreatment of human beings, African people included. It is a </a:t>
            </a:r>
            <a:r>
              <a:rPr lang="en-US" i="1" dirty="0"/>
              <a:t>divergence</a:t>
            </a:r>
            <a:r>
              <a:rPr lang="en-US" dirty="0"/>
              <a:t> from the path of human history beginning in </a:t>
            </a:r>
            <a:r>
              <a:rPr lang="en-US" b="1" dirty="0"/>
              <a:t>Africa.</a:t>
            </a:r>
            <a:endParaRPr lang="en-US" dirty="0"/>
          </a:p>
          <a:p>
            <a:r>
              <a:rPr lang="en-US" dirty="0"/>
              <a:t>The wealth and empowerment of the “White” world is the </a:t>
            </a:r>
            <a:r>
              <a:rPr lang="en-US" b="1" dirty="0"/>
              <a:t>dialectical result </a:t>
            </a:r>
            <a:r>
              <a:rPr lang="en-US" dirty="0"/>
              <a:t>of the capitalist exploitation and oppression of, and theft from, the Black world. </a:t>
            </a:r>
          </a:p>
          <a:p>
            <a:r>
              <a:rPr lang="en-US" dirty="0"/>
              <a:t>This exploitation and oppression is </a:t>
            </a:r>
            <a:r>
              <a:rPr lang="en-US" i="1" dirty="0"/>
              <a:t>buttressed</a:t>
            </a:r>
            <a:r>
              <a:rPr lang="en-US" dirty="0"/>
              <a:t> by an </a:t>
            </a:r>
            <a:r>
              <a:rPr lang="en-US" b="1" dirty="0"/>
              <a:t>ideology of white dominance </a:t>
            </a:r>
            <a:r>
              <a:rPr lang="en-US" dirty="0"/>
              <a:t>based on propaganda and lies told about Africans’ place within the world and world history. </a:t>
            </a:r>
            <a:r>
              <a:rPr lang="en-US" b="1" dirty="0"/>
              <a:t>African liberation</a:t>
            </a:r>
            <a:r>
              <a:rPr lang="en-US" dirty="0"/>
              <a:t> brings world </a:t>
            </a:r>
            <a:r>
              <a:rPr lang="en-US" b="1" dirty="0"/>
              <a:t>truth</a:t>
            </a:r>
            <a:r>
              <a:rPr lang="en-US" dirty="0"/>
              <a: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Infusion of the black world into global settings, in particular:</a:t>
            </a:r>
          </a:p>
          <a:p>
            <a:r>
              <a:rPr lang="en-US" dirty="0"/>
              <a:t>Spain and </a:t>
            </a:r>
            <a:r>
              <a:rPr lang="en-US" dirty="0" err="1"/>
              <a:t>Portugual</a:t>
            </a:r>
            <a:r>
              <a:rPr lang="en-US" dirty="0"/>
              <a:t>, Italy and Europe.47</a:t>
            </a:r>
          </a:p>
          <a:p>
            <a:r>
              <a:rPr lang="en-US" dirty="0"/>
              <a:t>Mohammedan (Arab) invasions.48</a:t>
            </a:r>
          </a:p>
          <a:p>
            <a:r>
              <a:rPr lang="en-US" dirty="0"/>
              <a:t>Brief history of the slave trade. The British.50</a:t>
            </a:r>
          </a:p>
          <a:p>
            <a:r>
              <a:rPr lang="en-US" dirty="0"/>
              <a:t>Gold and silver as value versus labor as value creating.</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Karl Marx – his unanswerable charge:</a:t>
            </a:r>
          </a:p>
          <a:p>
            <a:pPr>
              <a:buNone/>
            </a:pPr>
            <a:r>
              <a:rPr lang="en-US" sz="3200" dirty="0" err="1"/>
              <a:t>p</a:t>
            </a:r>
            <a:r>
              <a:rPr lang="en-US" sz="3200" dirty="0"/>
              <a:t>. 56.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200" dirty="0"/>
              <a:t>The revolt against slavery by black people as major early revolt against labor exploitation.60</a:t>
            </a:r>
          </a:p>
          <a:p>
            <a:pPr>
              <a:buNone/>
            </a:pP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200" dirty="0"/>
              <a:t>The ideological struggle against slavery and exploitation, and Oppression:</a:t>
            </a:r>
          </a:p>
          <a:p>
            <a:pPr>
              <a:buFontTx/>
              <a:buChar char="•"/>
            </a:pPr>
            <a:r>
              <a:rPr lang="en-US" sz="3200" dirty="0"/>
              <a:t>The U.S. “Revolutionary War”62</a:t>
            </a:r>
          </a:p>
          <a:p>
            <a:pPr>
              <a:buFontTx/>
              <a:buChar char="•"/>
            </a:pPr>
            <a:r>
              <a:rPr lang="en-US" sz="3200" dirty="0"/>
              <a:t>The French Revolution.63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Capitalism and Slavery</a:t>
            </a:r>
          </a:p>
        </p:txBody>
      </p:sp>
      <p:sp>
        <p:nvSpPr>
          <p:cNvPr id="3" name="Content Placeholder 2"/>
          <p:cNvSpPr>
            <a:spLocks noGrp="1"/>
          </p:cNvSpPr>
          <p:nvPr>
            <p:ph idx="1"/>
          </p:nvPr>
        </p:nvSpPr>
        <p:spPr/>
        <p:txBody>
          <a:bodyPr>
            <a:normAutofit/>
          </a:bodyPr>
          <a:lstStyle/>
          <a:p>
            <a:pPr>
              <a:buNone/>
            </a:pPr>
            <a:r>
              <a:rPr lang="en-US" sz="3200" dirty="0"/>
              <a:t>The economics of capitalism lead to end of the slave trade and end of slavery social system.65</a:t>
            </a:r>
          </a:p>
          <a:p>
            <a:pPr>
              <a:buFontTx/>
              <a:buChar char="•"/>
            </a:pPr>
            <a:r>
              <a:rPr lang="en-US" sz="3200" dirty="0"/>
              <a:t>1807</a:t>
            </a:r>
          </a:p>
          <a:p>
            <a:pPr>
              <a:buFontTx/>
              <a:buChar char="•"/>
            </a:pP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Arab Slave Trade and Ivory</a:t>
            </a:r>
          </a:p>
        </p:txBody>
      </p:sp>
      <p:sp>
        <p:nvSpPr>
          <p:cNvPr id="3" name="Content Placeholder 2"/>
          <p:cNvSpPr>
            <a:spLocks noGrp="1"/>
          </p:cNvSpPr>
          <p:nvPr>
            <p:ph idx="1"/>
          </p:nvPr>
        </p:nvSpPr>
        <p:spPr/>
        <p:txBody>
          <a:bodyPr>
            <a:normAutofit fontScale="92500" lnSpcReduction="20000"/>
          </a:bodyPr>
          <a:lstStyle/>
          <a:p>
            <a:pPr>
              <a:buNone/>
            </a:pPr>
            <a:r>
              <a:rPr lang="en-US" dirty="0"/>
              <a:t>A new means of control. </a:t>
            </a:r>
          </a:p>
          <a:p>
            <a:pPr>
              <a:buNone/>
            </a:pPr>
            <a:r>
              <a:rPr lang="en-US" dirty="0"/>
              <a:t>The size of the Ivory Trade: 514 tones a year.75</a:t>
            </a:r>
          </a:p>
          <a:p>
            <a:pPr>
              <a:buNone/>
            </a:pPr>
            <a:r>
              <a:rPr lang="en-US" dirty="0"/>
              <a:t>The ivory trade in South Africa by the Dutch, and eventually </a:t>
            </a:r>
            <a:r>
              <a:rPr lang="en-US" dirty="0" err="1"/>
              <a:t>Selous</a:t>
            </a:r>
            <a:r>
              <a:rPr lang="en-US" dirty="0"/>
              <a:t> and Lord </a:t>
            </a:r>
            <a:r>
              <a:rPr lang="en-US" dirty="0" err="1"/>
              <a:t>Lugard</a:t>
            </a:r>
            <a:r>
              <a:rPr lang="en-US" dirty="0"/>
              <a:t> slaughter herds of half-human elephants… 70</a:t>
            </a:r>
          </a:p>
          <a:p>
            <a:pPr>
              <a:buNone/>
            </a:pPr>
            <a:r>
              <a:rPr lang="en-US" dirty="0" err="1"/>
              <a:t>Hamed</a:t>
            </a:r>
            <a:r>
              <a:rPr lang="en-US" dirty="0"/>
              <a:t> bin </a:t>
            </a:r>
            <a:r>
              <a:rPr lang="en-US" dirty="0" err="1"/>
              <a:t>Muhammed</a:t>
            </a:r>
            <a:r>
              <a:rPr lang="en-US" dirty="0"/>
              <a:t>, </a:t>
            </a:r>
            <a:r>
              <a:rPr lang="en-US" dirty="0" err="1"/>
              <a:t>Tippoo</a:t>
            </a:r>
            <a:r>
              <a:rPr lang="en-US" dirty="0"/>
              <a:t> </a:t>
            </a:r>
            <a:r>
              <a:rPr lang="en-US" dirty="0" err="1"/>
              <a:t>Tib</a:t>
            </a:r>
            <a:r>
              <a:rPr lang="en-US" dirty="0"/>
              <a:t>, “great” slave trader.72</a:t>
            </a:r>
          </a:p>
          <a:p>
            <a:pPr>
              <a:buNone/>
            </a:pPr>
            <a:r>
              <a:rPr lang="en-US" dirty="0"/>
              <a:t>Suppression by Livingston for colonial ownership for England and Europe.73</a:t>
            </a:r>
          </a:p>
          <a:p>
            <a:pPr>
              <a:buNone/>
            </a:pPr>
            <a:r>
              <a:rPr lang="en-US" dirty="0"/>
              <a:t>Decisions made for profit and not human outcomes yield contradictory outcomes.74.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Larger and Deeper Social Disintegration</a:t>
            </a:r>
          </a:p>
        </p:txBody>
      </p:sp>
      <p:sp>
        <p:nvSpPr>
          <p:cNvPr id="3" name="Content Placeholder 2"/>
          <p:cNvSpPr>
            <a:spLocks noGrp="1"/>
          </p:cNvSpPr>
          <p:nvPr>
            <p:ph idx="1"/>
          </p:nvPr>
        </p:nvSpPr>
        <p:spPr/>
        <p:txBody>
          <a:bodyPr/>
          <a:lstStyle/>
          <a:p>
            <a:r>
              <a:rPr lang="en-US" dirty="0"/>
              <a:t>The total disruption of society under horrible circumstances.76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In the twilight of </a:t>
            </a:r>
            <a:r>
              <a:rPr lang="en-US" b="1" dirty="0" err="1"/>
              <a:t>DuBois</a:t>
            </a:r>
            <a:r>
              <a:rPr lang="en-US" b="1" dirty="0"/>
              <a:t>’ long life of struggle, he made two monumental decisions:</a:t>
            </a:r>
          </a:p>
          <a:p>
            <a:pPr>
              <a:buFontTx/>
              <a:buChar char="•"/>
            </a:pPr>
            <a:r>
              <a:rPr lang="en-US" b="1" dirty="0"/>
              <a:t>To immigrate to Africa, Ghana in particular.</a:t>
            </a:r>
          </a:p>
          <a:p>
            <a:pPr>
              <a:buFontTx/>
              <a:buChar char="•"/>
            </a:pPr>
            <a:r>
              <a:rPr lang="en-US" b="1" dirty="0"/>
              <a:t>To become a member of the Communist Party.</a:t>
            </a:r>
          </a:p>
          <a:p>
            <a:pPr>
              <a:buFontTx/>
              <a:buChar char="•"/>
            </a:pPr>
            <a:endParaRPr lang="en-US" b="1" dirty="0"/>
          </a:p>
          <a:p>
            <a:pPr algn="ctr">
              <a:buNone/>
            </a:pPr>
            <a:r>
              <a:rPr lang="en-US" b="1" u="sng" dirty="0"/>
              <a:t>NEITHER ONE SHOULD BE MINIMIZED</a:t>
            </a:r>
          </a:p>
          <a:p>
            <a:pPr>
              <a:buFontTx/>
              <a:buChar char="•"/>
            </a:pPr>
            <a:r>
              <a:rPr lang="en-US" b="1" dirty="0"/>
              <a:t>The place for an African to be in the worldwide struggle over resources and lifestyles is Africa; and the system to be destroyed and replaced is capitalism.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Critical Mistake</a:t>
            </a:r>
          </a:p>
        </p:txBody>
      </p:sp>
      <p:sp>
        <p:nvSpPr>
          <p:cNvPr id="3" name="Content Placeholder 2"/>
          <p:cNvSpPr>
            <a:spLocks noGrp="1"/>
          </p:cNvSpPr>
          <p:nvPr>
            <p:ph idx="1"/>
          </p:nvPr>
        </p:nvSpPr>
        <p:spPr/>
        <p:txBody>
          <a:bodyPr>
            <a:normAutofit fontScale="92500" lnSpcReduction="10000"/>
          </a:bodyPr>
          <a:lstStyle/>
          <a:p>
            <a:pPr>
              <a:buNone/>
            </a:pPr>
            <a:r>
              <a:rPr lang="en-US" sz="2800" dirty="0"/>
              <a:t>IT IS A CRITICAL MISTAKE TO UNDERRATE POINTS #1 AND #2 BECAUSE THE WORD “BLACK” OR “AFRICAN (AMERICAN)” DOES NOT APPEAR.</a:t>
            </a:r>
          </a:p>
          <a:p>
            <a:pPr>
              <a:buNone/>
            </a:pPr>
            <a:r>
              <a:rPr lang="en-US" sz="2800" dirty="0"/>
              <a:t>THESE ARE THE ESSENTIAL FEATURES UPON WHICH THE POWER TO DEFINE BLACK PEOPLE RESTS. WITHOUT THEM THERE WOULD BE NO #3. OUR TASK IS TO DEFEAT A SYSTEM, AND CHANGING IDEAS ABOUT THE SYSTEM IS 50% OF THE EFFECTIVE STEPS TO BE TAKEN.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ur challenge by DuBois.jpg"/>
          <p:cNvPicPr>
            <a:picLocks noGrp="1" noChangeAspect="1"/>
          </p:cNvPicPr>
          <p:nvPr>
            <p:ph idx="1"/>
          </p:nvPr>
        </p:nvPicPr>
        <p:blipFill>
          <a:blip r:embed="rId2">
            <a:lum bright="15000"/>
          </a:blip>
          <a:srcRect l="-388" r="388"/>
          <a:stretch>
            <a:fillRect/>
          </a:stretch>
        </p:blipFill>
        <p:spPr>
          <a:xfrm>
            <a:off x="166445" y="390962"/>
            <a:ext cx="8560487" cy="5731933"/>
          </a:xfrm>
        </p:spPr>
      </p:pic>
      <p:sp>
        <p:nvSpPr>
          <p:cNvPr id="5" name="TextBox 4"/>
          <p:cNvSpPr txBox="1"/>
          <p:nvPr/>
        </p:nvSpPr>
        <p:spPr>
          <a:xfrm>
            <a:off x="1389529" y="6305176"/>
            <a:ext cx="6424706" cy="369332"/>
          </a:xfrm>
          <a:prstGeom prst="rect">
            <a:avLst/>
          </a:prstGeom>
          <a:noFill/>
        </p:spPr>
        <p:txBody>
          <a:bodyPr wrap="square" rtlCol="0">
            <a:spAutoFit/>
          </a:bodyPr>
          <a:lstStyle/>
          <a:p>
            <a:r>
              <a:rPr lang="en-US" dirty="0"/>
              <a:t>Plaque at the W.E.B. DuBois House in Accra, GHANA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One Main Answer:</a:t>
            </a:r>
            <a:br>
              <a:rPr lang="en-US" dirty="0"/>
            </a:br>
            <a:r>
              <a:rPr lang="en-US" dirty="0"/>
              <a:t>Pan-</a:t>
            </a:r>
            <a:r>
              <a:rPr lang="en-US" dirty="0" err="1"/>
              <a:t>Africanism</a:t>
            </a:r>
            <a:endParaRPr lang="en-US" dirty="0"/>
          </a:p>
        </p:txBody>
      </p:sp>
      <p:sp>
        <p:nvSpPr>
          <p:cNvPr id="3" name="Content Placeholder 2"/>
          <p:cNvSpPr>
            <a:spLocks noGrp="1"/>
          </p:cNvSpPr>
          <p:nvPr>
            <p:ph idx="1"/>
          </p:nvPr>
        </p:nvSpPr>
        <p:spPr/>
        <p:txBody>
          <a:bodyPr/>
          <a:lstStyle/>
          <a:p>
            <a:r>
              <a:rPr lang="en-US" dirty="0"/>
              <a:t>The Pan-African Congress came about from… </a:t>
            </a:r>
            <a:r>
              <a:rPr lang="en-US" dirty="0">
                <a:latin typeface="American Typewriter"/>
                <a:cs typeface="American Typewriter"/>
              </a:rPr>
              <a:t>“The idea of one Africa to unite the thought and ideals of all native peoples of the dark continent belongs to the twentieth century and stems naturally from the West Indies and the United States. Here various groups of Africans, quite separate in origin, became so united in experience and so exposed to the impact of new cultures that they began to think of Africa as one idea and one land.” p.6. </a:t>
            </a:r>
            <a:r>
              <a:rPr lang="en-US" dirty="0"/>
              <a:t>In 1900 a first Pan-African Conference was called together by Sylvester Williams, of Trinidad.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The Collapse of Europe</a:t>
            </a:r>
          </a:p>
        </p:txBody>
      </p:sp>
      <p:sp>
        <p:nvSpPr>
          <p:cNvPr id="3" name="Content Placeholder 2"/>
          <p:cNvSpPr>
            <a:spLocks noGrp="1"/>
          </p:cNvSpPr>
          <p:nvPr>
            <p:ph idx="1"/>
          </p:nvPr>
        </p:nvSpPr>
        <p:spPr/>
        <p:txBody>
          <a:bodyPr/>
          <a:lstStyle/>
          <a:p>
            <a:endParaRPr lang="en-US" dirty="0"/>
          </a:p>
          <a:p>
            <a:pPr>
              <a:buNone/>
            </a:pPr>
            <a:r>
              <a:rPr lang="en-US" dirty="0">
                <a:latin typeface="American Typewriter"/>
                <a:cs typeface="American Typewriter"/>
              </a:rPr>
              <a:t>“I believe that the habit, long fostered, of forgetting and detracting from the thought and acts of the people of Africa, is not only a direct cause of our present plight, but will continue to cause trouble until we face the facts</a:t>
            </a:r>
            <a:r>
              <a:rPr lang="en-US" dirty="0"/>
              <a:t>.” p.2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DuBois’ 3 Main Themes</a:t>
            </a:r>
            <a:br>
              <a:rPr lang="en-US" sz="4800" b="1" dirty="0"/>
            </a:br>
            <a:r>
              <a:rPr lang="en-US" sz="4800" b="1" dirty="0"/>
              <a:t>Summarized:</a:t>
            </a:r>
            <a:endParaRPr lang="en-US" dirty="0"/>
          </a:p>
        </p:txBody>
      </p:sp>
      <p:sp>
        <p:nvSpPr>
          <p:cNvPr id="3" name="Content Placeholder 2"/>
          <p:cNvSpPr>
            <a:spLocks noGrp="1"/>
          </p:cNvSpPr>
          <p:nvPr>
            <p:ph idx="1"/>
          </p:nvPr>
        </p:nvSpPr>
        <p:spPr/>
        <p:txBody>
          <a:bodyPr>
            <a:normAutofit/>
          </a:bodyPr>
          <a:lstStyle/>
          <a:p>
            <a:r>
              <a:rPr lang="en-US" sz="3200" b="1" dirty="0">
                <a:solidFill>
                  <a:schemeClr val="bg2">
                    <a:lumMod val="50000"/>
                  </a:schemeClr>
                </a:solidFill>
              </a:rPr>
              <a:t>Degradation of labor </a:t>
            </a:r>
            <a:r>
              <a:rPr lang="en-US" sz="3200" b="1" dirty="0"/>
              <a:t>is a capitalist social force, among the most powerful.</a:t>
            </a:r>
          </a:p>
          <a:p>
            <a:r>
              <a:rPr lang="en-US" sz="3200" b="1" dirty="0"/>
              <a:t>A </a:t>
            </a:r>
            <a:r>
              <a:rPr lang="en-US" sz="3200" b="1" dirty="0">
                <a:solidFill>
                  <a:srgbClr val="2F97B5"/>
                </a:solidFill>
              </a:rPr>
              <a:t>dialectical understanding </a:t>
            </a:r>
            <a:r>
              <a:rPr lang="en-US" sz="3200" b="1" dirty="0"/>
              <a:t>of global social systems is required.</a:t>
            </a:r>
          </a:p>
          <a:p>
            <a:r>
              <a:rPr lang="en-US" sz="3200" b="1" dirty="0"/>
              <a:t>We must understand and expose capitalist and racist </a:t>
            </a:r>
            <a:r>
              <a:rPr lang="en-US" sz="3200" b="1" dirty="0">
                <a:solidFill>
                  <a:srgbClr val="2F97B5"/>
                </a:solidFill>
              </a:rPr>
              <a:t>ideologies.</a:t>
            </a:r>
          </a:p>
          <a:p>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Degradation of Labor</a:t>
            </a:r>
          </a:p>
        </p:txBody>
      </p:sp>
      <p:sp>
        <p:nvSpPr>
          <p:cNvPr id="3" name="Content Placeholder 2"/>
          <p:cNvSpPr>
            <a:spLocks noGrp="1"/>
          </p:cNvSpPr>
          <p:nvPr>
            <p:ph idx="1"/>
          </p:nvPr>
        </p:nvSpPr>
        <p:spPr/>
        <p:txBody>
          <a:bodyPr>
            <a:normAutofit/>
          </a:bodyPr>
          <a:lstStyle/>
          <a:p>
            <a:endParaRPr lang="en-US" dirty="0"/>
          </a:p>
        </p:txBody>
      </p:sp>
      <p:sp>
        <p:nvSpPr>
          <p:cNvPr id="4" name="Text Placeholder 3"/>
          <p:cNvSpPr>
            <a:spLocks noGrp="1"/>
          </p:cNvSpPr>
          <p:nvPr>
            <p:ph type="body" sz="half" idx="2"/>
          </p:nvPr>
        </p:nvSpPr>
        <p:spPr>
          <a:xfrm>
            <a:off x="533399" y="1787856"/>
            <a:ext cx="3840480" cy="4155744"/>
          </a:xfrm>
        </p:spPr>
        <p:txBody>
          <a:bodyPr>
            <a:normAutofit fontScale="92500"/>
          </a:bodyPr>
          <a:lstStyle/>
          <a:p>
            <a:pPr algn="l"/>
            <a:r>
              <a:rPr lang="en-US" sz="2800" dirty="0"/>
              <a:t>DuBois points out the unity of the global capitalist system, which everywhere rips people from their communal or manor/estate settings for purpose of labor for resource extraction for capital accumulation.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368300"/>
            <a:ext cx="3840480" cy="1162050"/>
          </a:xfrm>
        </p:spPr>
        <p:txBody>
          <a:bodyPr/>
          <a:lstStyle/>
          <a:p>
            <a:r>
              <a:rPr lang="en-US" b="1" dirty="0"/>
              <a:t>Degradation of Labor</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533399" y="1787855"/>
            <a:ext cx="3840480" cy="4530837"/>
          </a:xfrm>
        </p:spPr>
        <p:txBody>
          <a:bodyPr>
            <a:normAutofit fontScale="62500" lnSpcReduction="20000"/>
          </a:bodyPr>
          <a:lstStyle/>
          <a:p>
            <a:pPr algn="l"/>
            <a:r>
              <a:rPr lang="en-US" sz="3429" dirty="0"/>
              <a:t>Classical Marxist theory focused attention on the oppression that turned peasants into industrial workers in Europe (1350 – 1830) with little conscious-</a:t>
            </a:r>
            <a:r>
              <a:rPr lang="en-US" sz="3429" dirty="0" err="1"/>
              <a:t>ness</a:t>
            </a:r>
            <a:r>
              <a:rPr lang="en-US" sz="3429" dirty="0"/>
              <a:t> that peasants in Africa and the world </a:t>
            </a:r>
            <a:r>
              <a:rPr lang="en-US" sz="3429" i="1" dirty="0"/>
              <a:t>were also being oppressed, turned into </a:t>
            </a:r>
            <a:r>
              <a:rPr lang="en-US" sz="3429" dirty="0"/>
              <a:t>plantation slave labor first in the Americas, then </a:t>
            </a:r>
            <a:r>
              <a:rPr lang="en-US" sz="3429" dirty="0" err="1"/>
              <a:t>planta-tion</a:t>
            </a:r>
            <a:r>
              <a:rPr lang="en-US" sz="3429" dirty="0"/>
              <a:t> coerced labor in Africa (in 1802, the British decided not to import African people to labor in America any more, i.e., end of the slave trade).</a:t>
            </a:r>
          </a:p>
          <a:p>
            <a:pPr algn="l"/>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9095</TotalTime>
  <Words>3536</Words>
  <Application>Microsoft Office PowerPoint</Application>
  <PresentationFormat>On-screen Show (4:3)</PresentationFormat>
  <Paragraphs>152</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Breeze</vt:lpstr>
      <vt:lpstr>The World and Africa</vt:lpstr>
      <vt:lpstr>PowerPoint Presentation</vt:lpstr>
      <vt:lpstr>In the “War of Position”…  There are setbacks but we are winning</vt:lpstr>
      <vt:lpstr>DuBois three main themes:</vt:lpstr>
      <vt:lpstr>…and One Main Answer: Pan-Africanism</vt:lpstr>
      <vt:lpstr>Chapter 1: The Collapse of Europe</vt:lpstr>
      <vt:lpstr>DuBois’ 3 Main Themes Summarized:</vt:lpstr>
      <vt:lpstr>Degradation of Labor</vt:lpstr>
      <vt:lpstr>Degradation of Labor</vt:lpstr>
      <vt:lpstr>Degradation of Labor</vt:lpstr>
      <vt:lpstr>Dialectic of Wealth  – Global Capitalism, Global War</vt:lpstr>
      <vt:lpstr>WW I and WW II  Fought Over Domination of the Little People</vt:lpstr>
      <vt:lpstr>“White Peoples” Resource Wars</vt:lpstr>
      <vt:lpstr>Today’s Resource Wars and Africa</vt:lpstr>
      <vt:lpstr>       Imperialism’s Target Today – Land and Hydrocarbons </vt:lpstr>
      <vt:lpstr>Biofuels</vt:lpstr>
      <vt:lpstr>Land</vt:lpstr>
      <vt:lpstr>Food</vt:lpstr>
      <vt:lpstr>The Observer:</vt:lpstr>
      <vt:lpstr>PowerPoint Presentation</vt:lpstr>
      <vt:lpstr>China in Africa</vt:lpstr>
      <vt:lpstr>PowerPoint Presentation</vt:lpstr>
      <vt:lpstr>Chapter II: The White Man’s Burden:</vt:lpstr>
      <vt:lpstr>The Paradox of Western Civilization</vt:lpstr>
      <vt:lpstr>DuBois’ Analysis of the “Paradox”</vt:lpstr>
      <vt:lpstr>…Paradox (continued)</vt:lpstr>
      <vt:lpstr>Ethanol Answer?</vt:lpstr>
      <vt:lpstr>From Where Came the Wealth for the Gentleman and the Lady?</vt:lpstr>
      <vt:lpstr>“Wealth for Luxury is obtained in the first place by Shock and Awe”…</vt:lpstr>
      <vt:lpstr>Shock and Awe in Mercantile Period of Capitalism</vt:lpstr>
      <vt:lpstr>Howitt on “Hero” Alphonso Albuquerque:</vt:lpstr>
      <vt:lpstr>Predatory “Exploration” – Even Then Not New</vt:lpstr>
      <vt:lpstr>People moved from the coasts and lowlands to hide in fortress strongholds in England, fearing sudden attack by Angles and Saxons.</vt:lpstr>
      <vt:lpstr>PowerPoint Presentation</vt:lpstr>
      <vt:lpstr>PowerPoint Presentation</vt:lpstr>
      <vt:lpstr>“Shock and Awe” Planned for Iraq</vt:lpstr>
      <vt:lpstr>Rapid Dominance, or Shock and Awe theorized…</vt:lpstr>
      <vt:lpstr>DuBois:</vt:lpstr>
      <vt:lpstr>Chapter 3: The Rape of Africa</vt:lpstr>
      <vt:lpstr>PowerPoint Presentation</vt:lpstr>
      <vt:lpstr>PowerPoint Presentation</vt:lpstr>
      <vt:lpstr>PowerPoint Presentation</vt:lpstr>
      <vt:lpstr>PowerPoint Presentation</vt:lpstr>
      <vt:lpstr>Capitalism and Slavery</vt:lpstr>
      <vt:lpstr>The Arab Slave Trade and Ivory</vt:lpstr>
      <vt:lpstr>Result? Larger and Deeper Social Disintegration</vt:lpstr>
      <vt:lpstr>PowerPoint Presentation</vt:lpstr>
      <vt:lpstr>The Critical Mistake</vt:lpstr>
      <vt:lpstr>PowerPoint Presentation</vt:lpstr>
    </vt:vector>
  </TitlesOfParts>
  <Company>Morehouse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and Africa</dc:title>
  <dc:creator>Cynthia Hewitt</dc:creator>
  <cp:lastModifiedBy>Hewitt, Cynthia</cp:lastModifiedBy>
  <cp:revision>13</cp:revision>
  <dcterms:created xsi:type="dcterms:W3CDTF">2015-09-08T19:44:20Z</dcterms:created>
  <dcterms:modified xsi:type="dcterms:W3CDTF">2021-07-21T03:08:31Z</dcterms:modified>
</cp:coreProperties>
</file>